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98" r:id="rId1"/>
  </p:sldMasterIdLst>
  <p:notesMasterIdLst>
    <p:notesMasterId r:id="rId133"/>
  </p:notesMasterIdLst>
  <p:sldIdLst>
    <p:sldId id="411" r:id="rId2"/>
    <p:sldId id="422" r:id="rId3"/>
    <p:sldId id="347" r:id="rId4"/>
    <p:sldId id="348" r:id="rId5"/>
    <p:sldId id="349" r:id="rId6"/>
    <p:sldId id="350" r:id="rId7"/>
    <p:sldId id="351" r:id="rId8"/>
    <p:sldId id="382" r:id="rId9"/>
    <p:sldId id="352" r:id="rId10"/>
    <p:sldId id="353" r:id="rId11"/>
    <p:sldId id="354" r:id="rId12"/>
    <p:sldId id="355" r:id="rId13"/>
    <p:sldId id="412" r:id="rId14"/>
    <p:sldId id="356" r:id="rId15"/>
    <p:sldId id="357" r:id="rId16"/>
    <p:sldId id="359" r:id="rId17"/>
    <p:sldId id="387" r:id="rId18"/>
    <p:sldId id="388" r:id="rId19"/>
    <p:sldId id="358" r:id="rId20"/>
    <p:sldId id="360" r:id="rId21"/>
    <p:sldId id="413" r:id="rId22"/>
    <p:sldId id="361" r:id="rId23"/>
    <p:sldId id="362" r:id="rId24"/>
    <p:sldId id="363" r:id="rId25"/>
    <p:sldId id="364" r:id="rId26"/>
    <p:sldId id="366" r:id="rId27"/>
    <p:sldId id="365" r:id="rId28"/>
    <p:sldId id="389" r:id="rId29"/>
    <p:sldId id="390" r:id="rId30"/>
    <p:sldId id="367" r:id="rId31"/>
    <p:sldId id="368" r:id="rId32"/>
    <p:sldId id="369" r:id="rId33"/>
    <p:sldId id="391" r:id="rId34"/>
    <p:sldId id="370" r:id="rId35"/>
    <p:sldId id="381" r:id="rId36"/>
    <p:sldId id="372" r:id="rId37"/>
    <p:sldId id="373" r:id="rId38"/>
    <p:sldId id="414" r:id="rId39"/>
    <p:sldId id="415" r:id="rId40"/>
    <p:sldId id="378" r:id="rId41"/>
    <p:sldId id="374" r:id="rId42"/>
    <p:sldId id="416" r:id="rId43"/>
    <p:sldId id="418" r:id="rId44"/>
    <p:sldId id="375" r:id="rId45"/>
    <p:sldId id="417" r:id="rId46"/>
    <p:sldId id="376" r:id="rId47"/>
    <p:sldId id="393" r:id="rId48"/>
    <p:sldId id="392" r:id="rId49"/>
    <p:sldId id="377" r:id="rId50"/>
    <p:sldId id="379" r:id="rId51"/>
    <p:sldId id="267" r:id="rId52"/>
    <p:sldId id="265" r:id="rId53"/>
    <p:sldId id="266" r:id="rId54"/>
    <p:sldId id="269" r:id="rId55"/>
    <p:sldId id="270" r:id="rId56"/>
    <p:sldId id="271" r:id="rId57"/>
    <p:sldId id="272" r:id="rId58"/>
    <p:sldId id="273" r:id="rId59"/>
    <p:sldId id="275" r:id="rId60"/>
    <p:sldId id="276" r:id="rId61"/>
    <p:sldId id="394" r:id="rId62"/>
    <p:sldId id="277" r:id="rId63"/>
    <p:sldId id="278" r:id="rId64"/>
    <p:sldId id="279" r:id="rId65"/>
    <p:sldId id="333" r:id="rId66"/>
    <p:sldId id="280" r:id="rId67"/>
    <p:sldId id="281" r:id="rId68"/>
    <p:sldId id="328" r:id="rId69"/>
    <p:sldId id="395" r:id="rId70"/>
    <p:sldId id="283" r:id="rId71"/>
    <p:sldId id="396" r:id="rId72"/>
    <p:sldId id="282" r:id="rId73"/>
    <p:sldId id="284" r:id="rId74"/>
    <p:sldId id="423" r:id="rId75"/>
    <p:sldId id="286" r:id="rId76"/>
    <p:sldId id="397" r:id="rId77"/>
    <p:sldId id="398" r:id="rId78"/>
    <p:sldId id="285" r:id="rId79"/>
    <p:sldId id="287" r:id="rId80"/>
    <p:sldId id="399" r:id="rId81"/>
    <p:sldId id="288" r:id="rId82"/>
    <p:sldId id="289" r:id="rId83"/>
    <p:sldId id="400" r:id="rId84"/>
    <p:sldId id="291" r:id="rId85"/>
    <p:sldId id="419" r:id="rId86"/>
    <p:sldId id="326" r:id="rId87"/>
    <p:sldId id="329" r:id="rId88"/>
    <p:sldId id="401" r:id="rId89"/>
    <p:sldId id="293" r:id="rId90"/>
    <p:sldId id="330" r:id="rId91"/>
    <p:sldId id="295" r:id="rId92"/>
    <p:sldId id="294" r:id="rId93"/>
    <p:sldId id="334" r:id="rId94"/>
    <p:sldId id="297" r:id="rId95"/>
    <p:sldId id="298" r:id="rId96"/>
    <p:sldId id="335" r:id="rId97"/>
    <p:sldId id="299" r:id="rId98"/>
    <p:sldId id="327" r:id="rId99"/>
    <p:sldId id="301" r:id="rId100"/>
    <p:sldId id="403" r:id="rId101"/>
    <p:sldId id="404" r:id="rId102"/>
    <p:sldId id="337" r:id="rId103"/>
    <p:sldId id="421" r:id="rId104"/>
    <p:sldId id="420" r:id="rId105"/>
    <p:sldId id="339" r:id="rId106"/>
    <p:sldId id="380" r:id="rId107"/>
    <p:sldId id="405" r:id="rId108"/>
    <p:sldId id="303" r:id="rId109"/>
    <p:sldId id="340" r:id="rId110"/>
    <p:sldId id="304" r:id="rId111"/>
    <p:sldId id="306" r:id="rId112"/>
    <p:sldId id="307" r:id="rId113"/>
    <p:sldId id="308" r:id="rId114"/>
    <p:sldId id="310" r:id="rId115"/>
    <p:sldId id="341" r:id="rId116"/>
    <p:sldId id="342" r:id="rId117"/>
    <p:sldId id="406" r:id="rId118"/>
    <p:sldId id="313" r:id="rId119"/>
    <p:sldId id="314" r:id="rId120"/>
    <p:sldId id="407" r:id="rId121"/>
    <p:sldId id="315" r:id="rId122"/>
    <p:sldId id="316" r:id="rId123"/>
    <p:sldId id="318" r:id="rId124"/>
    <p:sldId id="409" r:id="rId125"/>
    <p:sldId id="321" r:id="rId126"/>
    <p:sldId id="322" r:id="rId127"/>
    <p:sldId id="344" r:id="rId128"/>
    <p:sldId id="345" r:id="rId129"/>
    <p:sldId id="410" r:id="rId130"/>
    <p:sldId id="325" r:id="rId131"/>
    <p:sldId id="346" r:id="rId132"/>
  </p:sldIdLst>
  <p:sldSz cx="9144000" cy="6858000" type="screen4x3"/>
  <p:notesSz cx="6858000" cy="9144000"/>
  <p:custDataLst>
    <p:tags r:id="rId134"/>
  </p:custDataLst>
  <p:defaultTextStyle>
    <a:defPPr>
      <a:defRPr lang="en-US"/>
    </a:defPPr>
    <a:lvl1pPr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sz="2400"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sz="2400"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2460" autoAdjust="0"/>
  </p:normalViewPr>
  <p:slideViewPr>
    <p:cSldViewPr>
      <p:cViewPr varScale="1">
        <p:scale>
          <a:sx n="54" d="100"/>
          <a:sy n="54" d="100"/>
        </p:scale>
        <p:origin x="-102"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1" d="100"/>
        <a:sy n="81" d="100"/>
      </p:scale>
      <p:origin x="0" y="4497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slide" Target="slides/slide125.xml"/><Relationship Id="rId134" Type="http://schemas.openxmlformats.org/officeDocument/2006/relationships/tags" Target="tags/tag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viewProps" Target="view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dirty="0">
                <a:latin typeface="Arial" charset="0"/>
                <a:ea typeface="ＭＳ Ｐゴシック" pitchFamily="1" charset="-128"/>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ＭＳ Ｐゴシック" pitchFamily="1" charset="-128"/>
                <a:cs typeface="+mn-cs"/>
              </a:defRPr>
            </a:lvl1pPr>
          </a:lstStyle>
          <a:p>
            <a:pPr>
              <a:defRPr/>
            </a:pPr>
            <a:fld id="{FA4E7877-C2B4-4809-83DD-735480DD4331}" type="datetimeFigureOut">
              <a:rPr lang="en-US"/>
              <a:pPr>
                <a:defRPr/>
              </a:pPr>
              <a:t>2/20/2019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0" hangingPunct="0">
              <a:defRPr sz="1200" dirty="0">
                <a:latin typeface="Arial" charset="0"/>
                <a:ea typeface="ＭＳ Ｐゴシック" pitchFamily="1" charset="-128"/>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0" hangingPunct="0">
              <a:defRPr sz="1200"/>
            </a:lvl1pPr>
          </a:lstStyle>
          <a:p>
            <a:fld id="{C83CEE2B-4AD9-4041-8B41-698A1A785CBA}" type="slidenum">
              <a:rPr lang="en-US" altLang="en-US"/>
              <a:pPr/>
              <a:t>‹#›</a:t>
            </a:fld>
            <a:endParaRPr lang="en-US" altLang="en-US" dirty="0"/>
          </a:p>
        </p:txBody>
      </p:sp>
    </p:spTree>
    <p:extLst>
      <p:ext uri="{BB962C8B-B14F-4D97-AF65-F5344CB8AC3E}">
        <p14:creationId xmlns:p14="http://schemas.microsoft.com/office/powerpoint/2010/main" val="114781694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9EAEEF-EA87-45A5-AB17-DF2F4D00AFC7}" type="slidenum">
              <a:rPr lang="en-US" altLang="en-US" smtClean="0"/>
              <a:pPr/>
              <a:t>1</a:t>
            </a:fld>
            <a:endParaRPr lang="en-US" altLang="en-US" dirty="0"/>
          </a:p>
        </p:txBody>
      </p:sp>
    </p:spTree>
    <p:extLst>
      <p:ext uri="{BB962C8B-B14F-4D97-AF65-F5344CB8AC3E}">
        <p14:creationId xmlns:p14="http://schemas.microsoft.com/office/powerpoint/2010/main" val="1681122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920AF48-328F-4DE7-820D-72D909099F8C}" type="slidenum">
              <a:rPr lang="en-US" altLang="en-US" sz="1200"/>
              <a:pPr/>
              <a:t>11</a:t>
            </a:fld>
            <a:endParaRPr lang="en-US" altLang="en-US" sz="1200" dirty="0"/>
          </a:p>
        </p:txBody>
      </p:sp>
    </p:spTree>
    <p:extLst>
      <p:ext uri="{BB962C8B-B14F-4D97-AF65-F5344CB8AC3E}">
        <p14:creationId xmlns:p14="http://schemas.microsoft.com/office/powerpoint/2010/main" val="256516506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280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2C8B0A7-25C3-4D1E-B4A1-9229D148E37D}" type="slidenum">
              <a:rPr lang="en-US" altLang="en-US" sz="1200"/>
              <a:pPr/>
              <a:t>114</a:t>
            </a:fld>
            <a:endParaRPr lang="en-US" altLang="en-US" sz="1200" dirty="0"/>
          </a:p>
        </p:txBody>
      </p:sp>
    </p:spTree>
    <p:extLst>
      <p:ext uri="{BB962C8B-B14F-4D97-AF65-F5344CB8AC3E}">
        <p14:creationId xmlns:p14="http://schemas.microsoft.com/office/powerpoint/2010/main" val="66953996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90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290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80F781D-48EF-4AE9-909F-FEA3ABD306C1}" type="slidenum">
              <a:rPr lang="en-US" altLang="en-US" sz="1200"/>
              <a:pPr/>
              <a:t>115</a:t>
            </a:fld>
            <a:endParaRPr lang="en-US" altLang="en-US" sz="1200" dirty="0"/>
          </a:p>
        </p:txBody>
      </p:sp>
    </p:spTree>
    <p:extLst>
      <p:ext uri="{BB962C8B-B14F-4D97-AF65-F5344CB8AC3E}">
        <p14:creationId xmlns:p14="http://schemas.microsoft.com/office/powerpoint/2010/main" val="135694826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300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D9868AE-9C74-41FB-B940-53F6C01A95C7}" type="slidenum">
              <a:rPr lang="en-US" altLang="en-US" sz="1200"/>
              <a:pPr/>
              <a:t>116</a:t>
            </a:fld>
            <a:endParaRPr lang="en-US" altLang="en-US" sz="1200" dirty="0"/>
          </a:p>
        </p:txBody>
      </p:sp>
    </p:spTree>
    <p:extLst>
      <p:ext uri="{BB962C8B-B14F-4D97-AF65-F5344CB8AC3E}">
        <p14:creationId xmlns:p14="http://schemas.microsoft.com/office/powerpoint/2010/main" val="413889464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(4.21 in 12</a:t>
            </a:r>
            <a:r>
              <a:rPr lang="en-US" sz="1200" b="0" i="0" u="none" strike="noStrike" kern="1200" baseline="30000" dirty="0" smtClean="0">
                <a:solidFill>
                  <a:schemeClr val="tx1"/>
                </a:solidFill>
                <a:latin typeface="+mn-lt"/>
                <a:ea typeface="+mn-ea"/>
                <a:cs typeface="+mn-cs"/>
              </a:rPr>
              <a:t>th</a:t>
            </a:r>
            <a:r>
              <a:rPr lang="en-US" sz="1200" b="0" i="0" u="none" strike="noStrike" kern="1200" baseline="0" dirty="0" smtClean="0">
                <a:solidFill>
                  <a:schemeClr val="tx1"/>
                </a:solidFill>
                <a:latin typeface="+mn-lt"/>
                <a:ea typeface="+mn-ea"/>
                <a:cs typeface="+mn-cs"/>
              </a:rPr>
              <a:t> edition)</a:t>
            </a:r>
            <a:endParaRPr lang="en-US" dirty="0"/>
          </a:p>
        </p:txBody>
      </p:sp>
      <p:sp>
        <p:nvSpPr>
          <p:cNvPr id="4" name="Slide Number Placeholder 3"/>
          <p:cNvSpPr>
            <a:spLocks noGrp="1"/>
          </p:cNvSpPr>
          <p:nvPr>
            <p:ph type="sldNum" sz="quarter" idx="10"/>
          </p:nvPr>
        </p:nvSpPr>
        <p:spPr/>
        <p:txBody>
          <a:bodyPr/>
          <a:lstStyle/>
          <a:p>
            <a:fld id="{C83CEE2B-4AD9-4041-8B41-698A1A785CBA}" type="slidenum">
              <a:rPr lang="en-US" altLang="en-US" smtClean="0"/>
              <a:pPr/>
              <a:t>117</a:t>
            </a:fld>
            <a:endParaRPr lang="en-US" altLang="en-US" dirty="0"/>
          </a:p>
        </p:txBody>
      </p:sp>
    </p:spTree>
    <p:extLst>
      <p:ext uri="{BB962C8B-B14F-4D97-AF65-F5344CB8AC3E}">
        <p14:creationId xmlns:p14="http://schemas.microsoft.com/office/powerpoint/2010/main" val="40468920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10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310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E52E82E-DF08-4D84-A380-F45AD18E3190}" type="slidenum">
              <a:rPr lang="en-US" altLang="en-US" sz="1200"/>
              <a:pPr/>
              <a:t>118</a:t>
            </a:fld>
            <a:endParaRPr lang="en-US" altLang="en-US" sz="1200" dirty="0"/>
          </a:p>
        </p:txBody>
      </p:sp>
    </p:spTree>
    <p:extLst>
      <p:ext uri="{BB962C8B-B14F-4D97-AF65-F5344CB8AC3E}">
        <p14:creationId xmlns:p14="http://schemas.microsoft.com/office/powerpoint/2010/main" val="4123850893"/>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321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D36A529-8861-470A-8ED2-62046166DE1E}" type="slidenum">
              <a:rPr lang="en-US" altLang="en-US" sz="1200"/>
              <a:pPr/>
              <a:t>119</a:t>
            </a:fld>
            <a:endParaRPr lang="en-US" altLang="en-US" sz="1200" dirty="0"/>
          </a:p>
        </p:txBody>
      </p:sp>
    </p:spTree>
    <p:extLst>
      <p:ext uri="{BB962C8B-B14F-4D97-AF65-F5344CB8AC3E}">
        <p14:creationId xmlns:p14="http://schemas.microsoft.com/office/powerpoint/2010/main" val="81175547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4773CE0-07B5-4EDB-9765-DB6929FE0DD9}" type="slidenum">
              <a:rPr lang="en-US" altLang="en-US" sz="1200">
                <a:latin typeface="Arial" charset="0"/>
              </a:rPr>
              <a:pPr eaLnBrk="1" hangingPunct="1"/>
              <a:t>120</a:t>
            </a:fld>
            <a:endParaRPr lang="en-US" altLang="en-US" sz="1200">
              <a:latin typeface="Arial" charset="0"/>
            </a:endParaRPr>
          </a:p>
        </p:txBody>
      </p:sp>
    </p:spTree>
    <p:extLst>
      <p:ext uri="{BB962C8B-B14F-4D97-AF65-F5344CB8AC3E}">
        <p14:creationId xmlns:p14="http://schemas.microsoft.com/office/powerpoint/2010/main" val="2140793348"/>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341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887BCA5-6569-4B08-BC39-CFC58FEA4B45}" type="slidenum">
              <a:rPr lang="en-US" altLang="en-US" sz="1200"/>
              <a:pPr/>
              <a:t>121</a:t>
            </a:fld>
            <a:endParaRPr lang="en-US" altLang="en-US" sz="1200" dirty="0"/>
          </a:p>
        </p:txBody>
      </p:sp>
    </p:spTree>
    <p:extLst>
      <p:ext uri="{BB962C8B-B14F-4D97-AF65-F5344CB8AC3E}">
        <p14:creationId xmlns:p14="http://schemas.microsoft.com/office/powerpoint/2010/main" val="324965321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5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351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71086F-613C-4B85-B3B6-D747ACCCBDA1}" type="slidenum">
              <a:rPr lang="en-US" altLang="en-US" sz="1200"/>
              <a:pPr/>
              <a:t>122</a:t>
            </a:fld>
            <a:endParaRPr lang="en-US" altLang="en-US" sz="1200" dirty="0"/>
          </a:p>
        </p:txBody>
      </p:sp>
    </p:spTree>
    <p:extLst>
      <p:ext uri="{BB962C8B-B14F-4D97-AF65-F5344CB8AC3E}">
        <p14:creationId xmlns:p14="http://schemas.microsoft.com/office/powerpoint/2010/main" val="1775362950"/>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Figure 4.23 Collateral sprouting </a:t>
            </a:r>
            <a:r>
              <a:rPr lang="en-US" sz="1200" b="0" i="0" u="none" strike="noStrike" kern="1200" baseline="0" dirty="0" smtClean="0">
                <a:solidFill>
                  <a:schemeClr val="tx1"/>
                </a:solidFill>
                <a:latin typeface="+mn-lt"/>
                <a:ea typeface="+mn-ea"/>
                <a:cs typeface="+mn-cs"/>
              </a:rPr>
              <a:t>(4.22 in 12</a:t>
            </a:r>
            <a:r>
              <a:rPr lang="en-US" sz="1200" b="0" i="0" u="none" strike="noStrike" kern="1200" baseline="30000" dirty="0" smtClean="0">
                <a:solidFill>
                  <a:schemeClr val="tx1"/>
                </a:solidFill>
                <a:latin typeface="+mn-lt"/>
                <a:ea typeface="+mn-ea"/>
                <a:cs typeface="+mn-cs"/>
              </a:rPr>
              <a:t>th</a:t>
            </a:r>
            <a:r>
              <a:rPr lang="en-US" sz="1200" b="0" i="0" u="none" strike="noStrike" kern="1200" baseline="0" dirty="0" smtClean="0">
                <a:solidFill>
                  <a:schemeClr val="tx1"/>
                </a:solidFill>
                <a:latin typeface="+mn-lt"/>
                <a:ea typeface="+mn-ea"/>
                <a:cs typeface="+mn-cs"/>
              </a:rPr>
              <a:t> edition)</a:t>
            </a:r>
            <a:endParaRPr lang="en-US" sz="1200" b="1"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A surviving axon grows a new branch to replace the synapses left vacant by a damaged axon. © Cengage Learning 2013.</a:t>
            </a:r>
            <a:endParaRPr lang="en-US" altLang="en-US" dirty="0" smtClean="0"/>
          </a:p>
          <a:p>
            <a:endParaRPr lang="en-US" altLang="en-US" dirty="0" smtClean="0"/>
          </a:p>
        </p:txBody>
      </p:sp>
      <p:sp>
        <p:nvSpPr>
          <p:cNvPr id="1361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AA85D1E-8DBB-45BA-ACFB-7F85583827F5}" type="slidenum">
              <a:rPr lang="en-US" altLang="en-US" sz="1200"/>
              <a:pPr/>
              <a:t>123</a:t>
            </a:fld>
            <a:endParaRPr lang="en-US" altLang="en-US" sz="1200" dirty="0"/>
          </a:p>
        </p:txBody>
      </p:sp>
    </p:spTree>
    <p:extLst>
      <p:ext uri="{BB962C8B-B14F-4D97-AF65-F5344CB8AC3E}">
        <p14:creationId xmlns:p14="http://schemas.microsoft.com/office/powerpoint/2010/main" val="2773104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BF722C-2A65-40CE-9EC5-FB35AE94DC36}" type="slidenum">
              <a:rPr lang="en-US" altLang="en-US" sz="1200"/>
              <a:pPr/>
              <a:t>12</a:t>
            </a:fld>
            <a:endParaRPr lang="en-US" altLang="en-US" sz="1200" dirty="0"/>
          </a:p>
        </p:txBody>
      </p:sp>
    </p:spTree>
    <p:extLst>
      <p:ext uri="{BB962C8B-B14F-4D97-AF65-F5344CB8AC3E}">
        <p14:creationId xmlns:p14="http://schemas.microsoft.com/office/powerpoint/2010/main" val="1544947813"/>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CEE2B-4AD9-4041-8B41-698A1A785CBA}" type="slidenum">
              <a:rPr lang="en-US" altLang="en-US" smtClean="0"/>
              <a:pPr/>
              <a:t>124</a:t>
            </a:fld>
            <a:endParaRPr lang="en-US" altLang="en-US" dirty="0"/>
          </a:p>
        </p:txBody>
      </p:sp>
    </p:spTree>
    <p:extLst>
      <p:ext uri="{BB962C8B-B14F-4D97-AF65-F5344CB8AC3E}">
        <p14:creationId xmlns:p14="http://schemas.microsoft.com/office/powerpoint/2010/main" val="705142743"/>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7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372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080D4E-55C3-47B8-A6D6-5E295A621941}" type="slidenum">
              <a:rPr lang="en-US" altLang="en-US" sz="1200"/>
              <a:pPr/>
              <a:t>125</a:t>
            </a:fld>
            <a:endParaRPr lang="en-US" altLang="en-US" sz="1200" dirty="0"/>
          </a:p>
        </p:txBody>
      </p:sp>
    </p:spTree>
    <p:extLst>
      <p:ext uri="{BB962C8B-B14F-4D97-AF65-F5344CB8AC3E}">
        <p14:creationId xmlns:p14="http://schemas.microsoft.com/office/powerpoint/2010/main" val="22090551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382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A7436D1-D1AC-450B-94BC-5D1558CB86C7}" type="slidenum">
              <a:rPr lang="en-US" altLang="en-US" sz="1200"/>
              <a:pPr/>
              <a:t>126</a:t>
            </a:fld>
            <a:endParaRPr lang="en-US" altLang="en-US" sz="1200" dirty="0"/>
          </a:p>
        </p:txBody>
      </p:sp>
    </p:spTree>
    <p:extLst>
      <p:ext uri="{BB962C8B-B14F-4D97-AF65-F5344CB8AC3E}">
        <p14:creationId xmlns:p14="http://schemas.microsoft.com/office/powerpoint/2010/main" val="289251790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Figure 4.24 Somatosensory cortex of a monkey after a finger amputation </a:t>
            </a:r>
            <a:r>
              <a:rPr lang="en-US" sz="1200" b="0" i="0" u="none" strike="noStrike" kern="1200" baseline="0" dirty="0" smtClean="0">
                <a:solidFill>
                  <a:schemeClr val="tx1"/>
                </a:solidFill>
                <a:latin typeface="+mn-lt"/>
                <a:ea typeface="+mn-ea"/>
                <a:cs typeface="+mn-cs"/>
              </a:rPr>
              <a:t>(4.23 in 12</a:t>
            </a:r>
            <a:r>
              <a:rPr lang="en-US" sz="1200" b="0" i="0" u="none" strike="noStrike" kern="1200" baseline="30000" dirty="0" smtClean="0">
                <a:solidFill>
                  <a:schemeClr val="tx1"/>
                </a:solidFill>
                <a:latin typeface="+mn-lt"/>
                <a:ea typeface="+mn-ea"/>
                <a:cs typeface="+mn-cs"/>
              </a:rPr>
              <a:t>th</a:t>
            </a:r>
            <a:r>
              <a:rPr lang="en-US" sz="1200" b="0" i="0" u="none" strike="noStrike" kern="1200" baseline="0" dirty="0" smtClean="0">
                <a:solidFill>
                  <a:schemeClr val="tx1"/>
                </a:solidFill>
                <a:latin typeface="+mn-lt"/>
                <a:ea typeface="+mn-ea"/>
                <a:cs typeface="+mn-cs"/>
              </a:rPr>
              <a:t> edition)</a:t>
            </a:r>
            <a:endParaRPr lang="en-US" sz="1200" b="1"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Note that the cortical area previously responsive to the third finger (D3) becomes responsive to the second and fourth fingers (D2 and D4) and part of the palm (P3). Based on the </a:t>
            </a:r>
            <a:r>
              <a:rPr lang="en-US" sz="1200" b="0" i="1" u="none" strike="noStrike" kern="1200" baseline="0" dirty="0" smtClean="0">
                <a:solidFill>
                  <a:schemeClr val="tx1"/>
                </a:solidFill>
                <a:latin typeface="+mn-lt"/>
                <a:ea typeface="+mn-ea"/>
                <a:cs typeface="+mn-cs"/>
              </a:rPr>
              <a:t>Annual Review of Neuroscience, </a:t>
            </a:r>
            <a:r>
              <a:rPr lang="en-US" sz="1200" b="0" i="0" u="none" strike="noStrike" kern="1200" baseline="0" dirty="0" smtClean="0">
                <a:solidFill>
                  <a:schemeClr val="tx1"/>
                </a:solidFill>
                <a:latin typeface="+mn-lt"/>
                <a:ea typeface="+mn-ea"/>
                <a:cs typeface="+mn-cs"/>
              </a:rPr>
              <a:t>Vol. 6, 1983. © Cengage Learning 2013.</a:t>
            </a:r>
            <a:endParaRPr lang="en-US" altLang="en-US" dirty="0" smtClean="0"/>
          </a:p>
          <a:p>
            <a:endParaRPr lang="en-US" altLang="en-US" dirty="0" smtClean="0"/>
          </a:p>
        </p:txBody>
      </p:sp>
      <p:sp>
        <p:nvSpPr>
          <p:cNvPr id="1402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E887FF9-1F90-4D0B-B655-E657CADCB284}" type="slidenum">
              <a:rPr lang="en-US" altLang="en-US" sz="1200"/>
              <a:pPr/>
              <a:t>127</a:t>
            </a:fld>
            <a:endParaRPr lang="en-US" altLang="en-US" sz="1200" dirty="0"/>
          </a:p>
        </p:txBody>
      </p:sp>
    </p:spTree>
    <p:extLst>
      <p:ext uri="{BB962C8B-B14F-4D97-AF65-F5344CB8AC3E}">
        <p14:creationId xmlns:p14="http://schemas.microsoft.com/office/powerpoint/2010/main" val="4093134602"/>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1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Figure 4.24 Sources of phantom sensation for one person </a:t>
            </a:r>
            <a:r>
              <a:rPr lang="en-US" sz="1200" b="0" i="0" u="none" strike="noStrike" kern="1200" baseline="0" dirty="0" smtClean="0">
                <a:solidFill>
                  <a:schemeClr val="tx1"/>
                </a:solidFill>
                <a:latin typeface="+mn-lt"/>
                <a:ea typeface="+mn-ea"/>
                <a:cs typeface="+mn-cs"/>
              </a:rPr>
              <a:t>(4.25 in 13</a:t>
            </a:r>
            <a:r>
              <a:rPr lang="en-US" sz="1200" b="0" i="0" u="none" strike="noStrike" kern="1200" baseline="30000" dirty="0" smtClean="0">
                <a:solidFill>
                  <a:schemeClr val="tx1"/>
                </a:solidFill>
                <a:latin typeface="+mn-lt"/>
                <a:ea typeface="+mn-ea"/>
                <a:cs typeface="+mn-cs"/>
              </a:rPr>
              <a:t>th</a:t>
            </a:r>
            <a:r>
              <a:rPr lang="en-US" sz="1200" b="0" i="0" u="none" strike="noStrike" kern="1200" baseline="0" dirty="0" smtClean="0">
                <a:solidFill>
                  <a:schemeClr val="tx1"/>
                </a:solidFill>
                <a:latin typeface="+mn-lt"/>
                <a:ea typeface="+mn-ea"/>
                <a:cs typeface="+mn-cs"/>
              </a:rPr>
              <a:t> edition- silhouette also changed to white man)</a:t>
            </a:r>
            <a:endParaRPr lang="en-US" sz="1200" b="1" i="0" u="none" strike="noStrike" kern="1200" baseline="0" dirty="0" smtClean="0">
              <a:solidFill>
                <a:schemeClr val="tx1"/>
              </a:solidFill>
              <a:latin typeface="+mn-lt"/>
              <a:ea typeface="+mn-ea"/>
              <a:cs typeface="+mn-cs"/>
            </a:endParaRPr>
          </a:p>
          <a:p>
            <a:r>
              <a:rPr lang="en-US" sz="1200" b="0" i="0" u="none" strike="noStrike" kern="1200" baseline="0" dirty="0" smtClean="0">
                <a:solidFill>
                  <a:schemeClr val="tx1"/>
                </a:solidFill>
                <a:latin typeface="+mn-lt"/>
                <a:ea typeface="+mn-ea"/>
                <a:cs typeface="+mn-cs"/>
              </a:rPr>
              <a:t>Stimulation in the areas marked on the cheek produced phantom sensations of digits 1 (thumb), 2, 4, and 5. Stimulation on the shoulder also evoked phantom sensations of digits 1, 2, 3, and 5. </a:t>
            </a:r>
            <a:r>
              <a:rPr lang="en-US" sz="1200" b="0" i="1" u="none" strike="noStrike" kern="1200" baseline="0" dirty="0" smtClean="0">
                <a:solidFill>
                  <a:schemeClr val="tx1"/>
                </a:solidFill>
                <a:latin typeface="+mn-lt"/>
                <a:ea typeface="+mn-ea"/>
                <a:cs typeface="+mn-cs"/>
              </a:rPr>
              <a:t>Source: </a:t>
            </a:r>
            <a:r>
              <a:rPr lang="en-US" sz="1200" b="0" i="0" u="none" strike="noStrike" kern="1200" baseline="0" dirty="0" smtClean="0">
                <a:solidFill>
                  <a:schemeClr val="tx1"/>
                </a:solidFill>
                <a:latin typeface="+mn-lt"/>
                <a:ea typeface="+mn-ea"/>
                <a:cs typeface="+mn-cs"/>
              </a:rPr>
              <a:t>Based on Figure 5.29 from </a:t>
            </a:r>
            <a:r>
              <a:rPr lang="en-US" sz="1200" b="0" i="1" u="none" strike="noStrike" kern="1200" baseline="0" dirty="0" smtClean="0">
                <a:solidFill>
                  <a:schemeClr val="tx1"/>
                </a:solidFill>
                <a:latin typeface="+mn-lt"/>
                <a:ea typeface="+mn-ea"/>
                <a:cs typeface="+mn-cs"/>
              </a:rPr>
              <a:t>Phantoms in the Brain </a:t>
            </a:r>
            <a:r>
              <a:rPr lang="en-US" sz="1200" b="0" i="0" u="none" strike="noStrike" kern="1200" baseline="0" dirty="0" smtClean="0">
                <a:solidFill>
                  <a:schemeClr val="tx1"/>
                </a:solidFill>
                <a:latin typeface="+mn-lt"/>
                <a:ea typeface="+mn-ea"/>
                <a:cs typeface="+mn-cs"/>
              </a:rPr>
              <a:t>by </a:t>
            </a:r>
            <a:r>
              <a:rPr lang="sv-SE" sz="1200" b="0" i="0" u="none" strike="noStrike" kern="1200" baseline="0" dirty="0" smtClean="0">
                <a:solidFill>
                  <a:schemeClr val="tx1"/>
                </a:solidFill>
                <a:latin typeface="+mn-lt"/>
                <a:ea typeface="+mn-ea"/>
                <a:cs typeface="+mn-cs"/>
              </a:rPr>
              <a:t>V. S. Ramachandran, MD, PhD and Sandra Blakeslee/© Argosy </a:t>
            </a:r>
            <a:r>
              <a:rPr lang="en-US" sz="1200" b="0" i="0" u="none" strike="noStrike" kern="1200" baseline="0" dirty="0" smtClean="0">
                <a:solidFill>
                  <a:schemeClr val="tx1"/>
                </a:solidFill>
                <a:latin typeface="+mn-lt"/>
                <a:ea typeface="+mn-ea"/>
                <a:cs typeface="+mn-cs"/>
              </a:rPr>
              <a:t>Publishing Inc.</a:t>
            </a:r>
            <a:endParaRPr lang="en-US" altLang="en-US" dirty="0" smtClean="0"/>
          </a:p>
        </p:txBody>
      </p:sp>
      <p:sp>
        <p:nvSpPr>
          <p:cNvPr id="1413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DD2035A-CD62-4FB7-B549-510131167D53}" type="slidenum">
              <a:rPr lang="en-US" altLang="en-US" sz="1200"/>
              <a:pPr/>
              <a:t>128</a:t>
            </a:fld>
            <a:endParaRPr lang="en-US" altLang="en-US" sz="1200" dirty="0"/>
          </a:p>
        </p:txBody>
      </p:sp>
    </p:spTree>
    <p:extLst>
      <p:ext uri="{BB962C8B-B14F-4D97-AF65-F5344CB8AC3E}">
        <p14:creationId xmlns:p14="http://schemas.microsoft.com/office/powerpoint/2010/main" val="120478995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CEE2B-4AD9-4041-8B41-698A1A785CBA}" type="slidenum">
              <a:rPr lang="en-US" altLang="en-US" smtClean="0"/>
              <a:pPr/>
              <a:t>129</a:t>
            </a:fld>
            <a:endParaRPr lang="en-US" altLang="en-US" dirty="0"/>
          </a:p>
        </p:txBody>
      </p:sp>
    </p:spTree>
    <p:extLst>
      <p:ext uri="{BB962C8B-B14F-4D97-AF65-F5344CB8AC3E}">
        <p14:creationId xmlns:p14="http://schemas.microsoft.com/office/powerpoint/2010/main" val="4196057710"/>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423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F1B42F7-FC42-4395-96F2-D311AD59EEAC}" type="slidenum">
              <a:rPr lang="en-US" altLang="en-US" sz="1200"/>
              <a:pPr/>
              <a:t>130</a:t>
            </a:fld>
            <a:endParaRPr lang="en-US" altLang="en-US" sz="1200" dirty="0"/>
          </a:p>
        </p:txBody>
      </p:sp>
    </p:spTree>
    <p:extLst>
      <p:ext uri="{BB962C8B-B14F-4D97-AF65-F5344CB8AC3E}">
        <p14:creationId xmlns:p14="http://schemas.microsoft.com/office/powerpoint/2010/main" val="3276661795"/>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Figure 4.26 Cross-section through the spinal cord </a:t>
            </a:r>
            <a:r>
              <a:rPr lang="en-US" sz="1200" b="0" i="0" u="none" strike="noStrike" kern="1200" baseline="0" dirty="0" smtClean="0">
                <a:solidFill>
                  <a:schemeClr val="tx1"/>
                </a:solidFill>
                <a:latin typeface="+mn-lt"/>
                <a:ea typeface="+mn-ea"/>
                <a:cs typeface="+mn-cs"/>
              </a:rPr>
              <a:t>(4.25 in 12</a:t>
            </a:r>
            <a:r>
              <a:rPr lang="en-US" sz="1200" b="0" i="0" u="none" strike="noStrike" kern="1200" baseline="30000" dirty="0" smtClean="0">
                <a:solidFill>
                  <a:schemeClr val="tx1"/>
                </a:solidFill>
                <a:latin typeface="+mn-lt"/>
                <a:ea typeface="+mn-ea"/>
                <a:cs typeface="+mn-cs"/>
              </a:rPr>
              <a:t>th</a:t>
            </a:r>
            <a:r>
              <a:rPr lang="en-US" sz="1200" b="0" i="0" u="none" strike="noStrike" kern="1200" baseline="0" dirty="0" smtClean="0">
                <a:solidFill>
                  <a:schemeClr val="tx1"/>
                </a:solidFill>
                <a:latin typeface="+mn-lt"/>
                <a:ea typeface="+mn-ea"/>
                <a:cs typeface="+mn-cs"/>
              </a:rPr>
              <a:t> edition)</a:t>
            </a:r>
            <a:endParaRPr lang="en-US" sz="1200" b="1"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A cut through the dorsal root (as shown) deprives the animal of touch sensations from part of the body but leaves the motor nerves intact. © Cengage Learning 2013.</a:t>
            </a:r>
            <a:endParaRPr lang="en-US" altLang="en-US" dirty="0" smtClean="0"/>
          </a:p>
          <a:p>
            <a:endParaRPr lang="en-US" altLang="en-US" dirty="0" smtClean="0"/>
          </a:p>
        </p:txBody>
      </p:sp>
      <p:sp>
        <p:nvSpPr>
          <p:cNvPr id="143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1F93373-916C-49CB-A874-A150BDCDFC41}" type="slidenum">
              <a:rPr lang="en-US" altLang="en-US" sz="1200"/>
              <a:pPr/>
              <a:t>131</a:t>
            </a:fld>
            <a:endParaRPr lang="en-US" altLang="en-US" sz="1200" dirty="0"/>
          </a:p>
        </p:txBody>
      </p:sp>
    </p:spTree>
    <p:extLst>
      <p:ext uri="{BB962C8B-B14F-4D97-AF65-F5344CB8AC3E}">
        <p14:creationId xmlns:p14="http://schemas.microsoft.com/office/powerpoint/2010/main" val="4455606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2BF722C-2A65-40CE-9EC5-FB35AE94DC36}" type="slidenum">
              <a:rPr lang="en-US" altLang="en-US" sz="1200"/>
              <a:pPr/>
              <a:t>13</a:t>
            </a:fld>
            <a:endParaRPr lang="en-US" altLang="en-US" sz="1200" dirty="0"/>
          </a:p>
        </p:txBody>
      </p:sp>
    </p:spTree>
    <p:extLst>
      <p:ext uri="{BB962C8B-B14F-4D97-AF65-F5344CB8AC3E}">
        <p14:creationId xmlns:p14="http://schemas.microsoft.com/office/powerpoint/2010/main" val="1544947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Figure 4.3 Four equally likely outcomes of a mating between parents who are heterozygous for a given gene (Tt)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A child in this family has a 25 percent chance of being homozygous for the dominant gene (TT), a 25 percent chance of being homozygous for the recessive gene (tt), and a 50 percent chance of being heterozygous (Tt). © Argosy Publishing Inc.</a:t>
            </a: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3E6EE9-D794-498D-99CF-95DF435E2F2E}" type="slidenum">
              <a:rPr lang="en-US" altLang="en-US" sz="1200"/>
              <a:pPr/>
              <a:t>14</a:t>
            </a:fld>
            <a:endParaRPr lang="en-US" altLang="en-US" sz="1200" dirty="0"/>
          </a:p>
        </p:txBody>
      </p:sp>
    </p:spTree>
    <p:extLst>
      <p:ext uri="{BB962C8B-B14F-4D97-AF65-F5344CB8AC3E}">
        <p14:creationId xmlns:p14="http://schemas.microsoft.com/office/powerpoint/2010/main" val="2303342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D3D3302-8509-4B48-A3DC-AEE2019008A5}" type="slidenum">
              <a:rPr lang="en-US" altLang="en-US" sz="1200"/>
              <a:pPr/>
              <a:t>15</a:t>
            </a:fld>
            <a:endParaRPr lang="en-US" altLang="en-US" sz="1200" dirty="0"/>
          </a:p>
        </p:txBody>
      </p:sp>
    </p:spTree>
    <p:extLst>
      <p:ext uri="{BB962C8B-B14F-4D97-AF65-F5344CB8AC3E}">
        <p14:creationId xmlns:p14="http://schemas.microsoft.com/office/powerpoint/2010/main" val="12808134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E9426B5-2BE2-49E4-8034-CB30EB00C97B}" type="slidenum">
              <a:rPr lang="en-US" altLang="en-US" sz="1200"/>
              <a:pPr/>
              <a:t>16</a:t>
            </a:fld>
            <a:endParaRPr lang="en-US" altLang="en-US" sz="1200" dirty="0"/>
          </a:p>
        </p:txBody>
      </p:sp>
    </p:spTree>
    <p:extLst>
      <p:ext uri="{BB962C8B-B14F-4D97-AF65-F5344CB8AC3E}">
        <p14:creationId xmlns:p14="http://schemas.microsoft.com/office/powerpoint/2010/main" val="2957554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E9426B5-2BE2-49E4-8034-CB30EB00C97B}" type="slidenum">
              <a:rPr lang="en-US" altLang="en-US" sz="1200"/>
              <a:pPr/>
              <a:t>17</a:t>
            </a:fld>
            <a:endParaRPr lang="en-US" altLang="en-US" sz="1200" dirty="0"/>
          </a:p>
        </p:txBody>
      </p:sp>
    </p:spTree>
    <p:extLst>
      <p:ext uri="{BB962C8B-B14F-4D97-AF65-F5344CB8AC3E}">
        <p14:creationId xmlns:p14="http://schemas.microsoft.com/office/powerpoint/2010/main" val="29575542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Figure from “Life-Span Human Development”</a:t>
            </a:r>
            <a:r>
              <a:rPr lang="en-US" baseline="0" dirty="0" smtClean="0"/>
              <a:t> text, </a:t>
            </a:r>
            <a:r>
              <a:rPr lang="en-US" dirty="0" err="1" smtClean="0"/>
              <a:t>Sigelman</a:t>
            </a:r>
            <a:r>
              <a:rPr lang="en-US" dirty="0" smtClean="0"/>
              <a:t> and Rider 9</a:t>
            </a:r>
            <a:r>
              <a:rPr lang="en-US" baseline="30000" dirty="0" smtClean="0"/>
              <a:t>th</a:t>
            </a:r>
            <a:r>
              <a:rPr lang="en-US" dirty="0" smtClean="0"/>
              <a:t> edition</a:t>
            </a:r>
            <a:endParaRPr lang="en-US" dirty="0"/>
          </a:p>
        </p:txBody>
      </p:sp>
      <p:sp>
        <p:nvSpPr>
          <p:cNvPr id="4" name="Slide Number Placeholder 3"/>
          <p:cNvSpPr>
            <a:spLocks noGrp="1"/>
          </p:cNvSpPr>
          <p:nvPr>
            <p:ph type="sldNum" sz="quarter" idx="10"/>
          </p:nvPr>
        </p:nvSpPr>
        <p:spPr/>
        <p:txBody>
          <a:bodyPr/>
          <a:lstStyle/>
          <a:p>
            <a:fld id="{C83CEE2B-4AD9-4041-8B41-698A1A785CBA}" type="slidenum">
              <a:rPr lang="en-US" altLang="en-US" smtClean="0"/>
              <a:pPr/>
              <a:t>18</a:t>
            </a:fld>
            <a:endParaRPr lang="en-US" altLang="en-US" dirty="0"/>
          </a:p>
        </p:txBody>
      </p:sp>
    </p:spTree>
    <p:extLst>
      <p:ext uri="{BB962C8B-B14F-4D97-AF65-F5344CB8AC3E}">
        <p14:creationId xmlns:p14="http://schemas.microsoft.com/office/powerpoint/2010/main" val="1733054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6D35B4B-58E6-457D-9C98-01EF2A500B17}" type="slidenum">
              <a:rPr lang="en-US" altLang="en-US" sz="1200"/>
              <a:pPr/>
              <a:t>19</a:t>
            </a:fld>
            <a:endParaRPr lang="en-US" altLang="en-US" sz="1200" dirty="0"/>
          </a:p>
        </p:txBody>
      </p:sp>
    </p:spTree>
    <p:extLst>
      <p:ext uri="{BB962C8B-B14F-4D97-AF65-F5344CB8AC3E}">
        <p14:creationId xmlns:p14="http://schemas.microsoft.com/office/powerpoint/2010/main" val="37798403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853E147-AC35-4E26-85A1-DEB154709F1B}" type="slidenum">
              <a:rPr lang="en-US" altLang="en-US" sz="1200"/>
              <a:pPr/>
              <a:t>20</a:t>
            </a:fld>
            <a:endParaRPr lang="en-US" altLang="en-US" sz="1200" dirty="0"/>
          </a:p>
        </p:txBody>
      </p:sp>
    </p:spTree>
    <p:extLst>
      <p:ext uri="{BB962C8B-B14F-4D97-AF65-F5344CB8AC3E}">
        <p14:creationId xmlns:p14="http://schemas.microsoft.com/office/powerpoint/2010/main" val="20987834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4DF7C1-A219-444A-9A27-7BB2512B6391}" type="slidenum">
              <a:rPr lang="en-US" altLang="en-US" sz="1200"/>
              <a:pPr/>
              <a:t>2</a:t>
            </a:fld>
            <a:endParaRPr lang="en-US" altLang="en-US" sz="1200" dirty="0"/>
          </a:p>
        </p:txBody>
      </p:sp>
    </p:spTree>
    <p:extLst>
      <p:ext uri="{BB962C8B-B14F-4D97-AF65-F5344CB8AC3E}">
        <p14:creationId xmlns:p14="http://schemas.microsoft.com/office/powerpoint/2010/main" val="31935315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Figure 4.4 </a:t>
            </a:r>
            <a:r>
              <a:rPr lang="en-US" b="1" dirty="0" smtClean="0"/>
              <a:t>Red-green color deficiency,</a:t>
            </a:r>
            <a:r>
              <a:rPr lang="en-US" b="1" baseline="0" dirty="0" smtClean="0"/>
              <a:t> </a:t>
            </a:r>
            <a:r>
              <a:rPr lang="en-US" b="1" dirty="0" smtClean="0"/>
              <a:t>a sex-linked gene</a:t>
            </a:r>
            <a:endParaRPr lang="en-US" sz="1200" b="1" i="0" u="none" strike="noStrike" kern="1200" baseline="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RG represents normal red-green color vision, and </a:t>
            </a:r>
            <a:r>
              <a:rPr lang="en-US" sz="1200" b="0" i="0" kern="1200" dirty="0" err="1" smtClean="0">
                <a:solidFill>
                  <a:schemeClr val="tx1"/>
                </a:solidFill>
                <a:effectLst/>
                <a:latin typeface="+mn-lt"/>
                <a:ea typeface="+mn-ea"/>
                <a:cs typeface="+mn-cs"/>
              </a:rPr>
              <a:t>rg</a:t>
            </a:r>
            <a:r>
              <a:rPr lang="en-US" sz="1200" b="0" i="0" kern="1200" dirty="0" smtClean="0">
                <a:solidFill>
                  <a:schemeClr val="tx1"/>
                </a:solidFill>
                <a:effectLst/>
                <a:latin typeface="+mn-lt"/>
                <a:ea typeface="+mn-ea"/>
                <a:cs typeface="+mn-cs"/>
              </a:rPr>
              <a:t> represents red-green color deficiency. Any son who receives an </a:t>
            </a:r>
            <a:r>
              <a:rPr lang="en-US" sz="1200" b="0" i="0" kern="1200" dirty="0" err="1" smtClean="0">
                <a:solidFill>
                  <a:schemeClr val="tx1"/>
                </a:solidFill>
                <a:effectLst/>
                <a:latin typeface="+mn-lt"/>
                <a:ea typeface="+mn-ea"/>
                <a:cs typeface="+mn-cs"/>
              </a:rPr>
              <a:t>rg</a:t>
            </a:r>
            <a:r>
              <a:rPr lang="en-US" sz="1200" b="0" i="0" kern="1200" dirty="0" smtClean="0">
                <a:solidFill>
                  <a:schemeClr val="tx1"/>
                </a:solidFill>
                <a:effectLst/>
                <a:latin typeface="+mn-lt"/>
                <a:ea typeface="+mn-ea"/>
                <a:cs typeface="+mn-cs"/>
              </a:rPr>
              <a:t> gene from his mother is red-green color deficient, because the Y gene has no gene for color vision. A daughter could be color deficient only if her father has color deficiency and her mother is a carrier for the condition.</a:t>
            </a:r>
            <a:endParaRPr lang="en-US" altLang="en-US" dirty="0"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D3E6EE9-D794-498D-99CF-95DF435E2F2E}" type="slidenum">
              <a:rPr lang="en-US" altLang="en-US" sz="1200"/>
              <a:pPr/>
              <a:t>21</a:t>
            </a:fld>
            <a:endParaRPr lang="en-US" altLang="en-US" sz="1200" dirty="0"/>
          </a:p>
        </p:txBody>
      </p:sp>
    </p:spTree>
    <p:extLst>
      <p:ext uri="{BB962C8B-B14F-4D97-AF65-F5344CB8AC3E}">
        <p14:creationId xmlns:p14="http://schemas.microsoft.com/office/powerpoint/2010/main" val="23033423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3C7826C-634C-4A24-9731-766595BC2539}" type="slidenum">
              <a:rPr lang="en-US" altLang="en-US" sz="1200"/>
              <a:pPr/>
              <a:t>22</a:t>
            </a:fld>
            <a:endParaRPr lang="en-US" altLang="en-US" sz="1200" dirty="0"/>
          </a:p>
        </p:txBody>
      </p:sp>
    </p:spTree>
    <p:extLst>
      <p:ext uri="{BB962C8B-B14F-4D97-AF65-F5344CB8AC3E}">
        <p14:creationId xmlns:p14="http://schemas.microsoft.com/office/powerpoint/2010/main" val="2413587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5A8BD3E-F3E0-4036-B968-3EEA344E3D79}" type="slidenum">
              <a:rPr lang="en-US" altLang="en-US" sz="1200"/>
              <a:pPr/>
              <a:t>23</a:t>
            </a:fld>
            <a:endParaRPr lang="en-US" altLang="en-US" sz="1200" dirty="0"/>
          </a:p>
        </p:txBody>
      </p:sp>
    </p:spTree>
    <p:extLst>
      <p:ext uri="{BB962C8B-B14F-4D97-AF65-F5344CB8AC3E}">
        <p14:creationId xmlns:p14="http://schemas.microsoft.com/office/powerpoint/2010/main" val="3013972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Figure 4.5 DNA bound into a ball shape by histone proteins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Acetyl groups that attach to a loose end of a histone molecule loosen the histone’s grip on DNA, exposing more genes to the possibility of being active. © Cengage Learning 2013.</a:t>
            </a:r>
            <a:endParaRPr lang="en-US" altLang="en-US" dirty="0" smtClean="0"/>
          </a:p>
          <a:p>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4DF7C1-A219-444A-9A27-7BB2512B6391}" type="slidenum">
              <a:rPr lang="en-US" altLang="en-US" sz="1200"/>
              <a:pPr/>
              <a:t>24</a:t>
            </a:fld>
            <a:endParaRPr lang="en-US" altLang="en-US" sz="1200" dirty="0"/>
          </a:p>
        </p:txBody>
      </p:sp>
    </p:spTree>
    <p:extLst>
      <p:ext uri="{BB962C8B-B14F-4D97-AF65-F5344CB8AC3E}">
        <p14:creationId xmlns:p14="http://schemas.microsoft.com/office/powerpoint/2010/main" val="31935315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EC2AE2A-7628-4841-83E8-A2CE2A8FF948}" type="slidenum">
              <a:rPr lang="en-US" altLang="en-US" sz="1200"/>
              <a:pPr/>
              <a:t>25</a:t>
            </a:fld>
            <a:endParaRPr lang="en-US" altLang="en-US" sz="1200" dirty="0"/>
          </a:p>
        </p:txBody>
      </p:sp>
    </p:spTree>
    <p:extLst>
      <p:ext uri="{BB962C8B-B14F-4D97-AF65-F5344CB8AC3E}">
        <p14:creationId xmlns:p14="http://schemas.microsoft.com/office/powerpoint/2010/main" val="5033761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D322E1A-CFC0-45BA-AAB2-426E713AC673}" type="slidenum">
              <a:rPr lang="en-US" altLang="en-US" sz="1200"/>
              <a:pPr/>
              <a:t>26</a:t>
            </a:fld>
            <a:endParaRPr lang="en-US" altLang="en-US" sz="1200" dirty="0"/>
          </a:p>
        </p:txBody>
      </p:sp>
    </p:spTree>
    <p:extLst>
      <p:ext uri="{BB962C8B-B14F-4D97-AF65-F5344CB8AC3E}">
        <p14:creationId xmlns:p14="http://schemas.microsoft.com/office/powerpoint/2010/main" val="7957012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ECB748-4736-4525-B5F7-3E1B6440B265}" type="slidenum">
              <a:rPr lang="en-US" altLang="en-US" sz="1200"/>
              <a:pPr/>
              <a:t>27</a:t>
            </a:fld>
            <a:endParaRPr lang="en-US" altLang="en-US" sz="1200" dirty="0"/>
          </a:p>
        </p:txBody>
      </p:sp>
    </p:spTree>
    <p:extLst>
      <p:ext uri="{BB962C8B-B14F-4D97-AF65-F5344CB8AC3E}">
        <p14:creationId xmlns:p14="http://schemas.microsoft.com/office/powerpoint/2010/main" val="10086091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4ECB748-4736-4525-B5F7-3E1B6440B265}" type="slidenum">
              <a:rPr lang="en-US" altLang="en-US" sz="1200"/>
              <a:pPr/>
              <a:t>28</a:t>
            </a:fld>
            <a:endParaRPr lang="en-US" altLang="en-US" sz="1200" dirty="0"/>
          </a:p>
        </p:txBody>
      </p:sp>
    </p:spTree>
    <p:extLst>
      <p:ext uri="{BB962C8B-B14F-4D97-AF65-F5344CB8AC3E}">
        <p14:creationId xmlns:p14="http://schemas.microsoft.com/office/powerpoint/2010/main" val="100860919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3CEE2B-4AD9-4041-8B41-698A1A785CBA}" type="slidenum">
              <a:rPr lang="en-US" altLang="en-US" smtClean="0"/>
              <a:pPr/>
              <a:t>29</a:t>
            </a:fld>
            <a:endParaRPr lang="en-US" altLang="en-US" dirty="0"/>
          </a:p>
        </p:txBody>
      </p:sp>
    </p:spTree>
    <p:extLst>
      <p:ext uri="{BB962C8B-B14F-4D97-AF65-F5344CB8AC3E}">
        <p14:creationId xmlns:p14="http://schemas.microsoft.com/office/powerpoint/2010/main" val="24026382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AE21118-3715-4230-92FF-329C5CA25D15}" type="slidenum">
              <a:rPr lang="en-US" altLang="en-US" sz="1200"/>
              <a:pPr/>
              <a:t>30</a:t>
            </a:fld>
            <a:endParaRPr lang="en-US" altLang="en-US" sz="1200" dirty="0"/>
          </a:p>
        </p:txBody>
      </p:sp>
    </p:spTree>
    <p:extLst>
      <p:ext uri="{BB962C8B-B14F-4D97-AF65-F5344CB8AC3E}">
        <p14:creationId xmlns:p14="http://schemas.microsoft.com/office/powerpoint/2010/main" val="12820089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2A17814-8476-405B-8608-01E6EB768C1E}" type="slidenum">
              <a:rPr lang="en-US" altLang="en-US" sz="1200"/>
              <a:pPr/>
              <a:t>4</a:t>
            </a:fld>
            <a:endParaRPr lang="en-US" altLang="en-US" sz="1200" dirty="0"/>
          </a:p>
        </p:txBody>
      </p:sp>
    </p:spTree>
    <p:extLst>
      <p:ext uri="{BB962C8B-B14F-4D97-AF65-F5344CB8AC3E}">
        <p14:creationId xmlns:p14="http://schemas.microsoft.com/office/powerpoint/2010/main" val="10512484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0E9543D-C9E0-4184-B0C9-A4F21BA7E857}" type="slidenum">
              <a:rPr lang="en-US" altLang="en-US" sz="1200"/>
              <a:pPr/>
              <a:t>31</a:t>
            </a:fld>
            <a:endParaRPr lang="en-US" altLang="en-US" sz="1200" dirty="0"/>
          </a:p>
        </p:txBody>
      </p:sp>
    </p:spTree>
    <p:extLst>
      <p:ext uri="{BB962C8B-B14F-4D97-AF65-F5344CB8AC3E}">
        <p14:creationId xmlns:p14="http://schemas.microsoft.com/office/powerpoint/2010/main" val="27721173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6334072-1CC0-487D-A4A6-2173C621EFCF}" type="slidenum">
              <a:rPr lang="en-US" altLang="en-US" sz="1200"/>
              <a:pPr/>
              <a:t>32</a:t>
            </a:fld>
            <a:endParaRPr lang="en-US" altLang="en-US" sz="1200" dirty="0"/>
          </a:p>
        </p:txBody>
      </p:sp>
    </p:spTree>
    <p:extLst>
      <p:ext uri="{BB962C8B-B14F-4D97-AF65-F5344CB8AC3E}">
        <p14:creationId xmlns:p14="http://schemas.microsoft.com/office/powerpoint/2010/main" val="10166794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6334072-1CC0-487D-A4A6-2173C621EFCF}" type="slidenum">
              <a:rPr lang="en-US" altLang="en-US" sz="1200"/>
              <a:pPr/>
              <a:t>33</a:t>
            </a:fld>
            <a:endParaRPr lang="en-US" altLang="en-US" sz="1200" dirty="0"/>
          </a:p>
        </p:txBody>
      </p:sp>
    </p:spTree>
    <p:extLst>
      <p:ext uri="{BB962C8B-B14F-4D97-AF65-F5344CB8AC3E}">
        <p14:creationId xmlns:p14="http://schemas.microsoft.com/office/powerpoint/2010/main" val="10166794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30D682A-4319-43CB-8CD2-049FA6951791}" type="slidenum">
              <a:rPr lang="en-US" altLang="en-US" sz="1200"/>
              <a:pPr/>
              <a:t>34</a:t>
            </a:fld>
            <a:endParaRPr lang="en-US" altLang="en-US" sz="1200" dirty="0"/>
          </a:p>
        </p:txBody>
      </p:sp>
    </p:spTree>
    <p:extLst>
      <p:ext uri="{BB962C8B-B14F-4D97-AF65-F5344CB8AC3E}">
        <p14:creationId xmlns:p14="http://schemas.microsoft.com/office/powerpoint/2010/main" val="86364672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30D682A-4319-43CB-8CD2-049FA6951791}" type="slidenum">
              <a:rPr lang="en-US" altLang="en-US" sz="1200"/>
              <a:pPr/>
              <a:t>35</a:t>
            </a:fld>
            <a:endParaRPr lang="en-US" altLang="en-US" sz="1200" dirty="0"/>
          </a:p>
        </p:txBody>
      </p:sp>
    </p:spTree>
    <p:extLst>
      <p:ext uri="{BB962C8B-B14F-4D97-AF65-F5344CB8AC3E}">
        <p14:creationId xmlns:p14="http://schemas.microsoft.com/office/powerpoint/2010/main" val="30352631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CB18F5-0206-4C6B-BE3D-976A9054239E}" type="slidenum">
              <a:rPr lang="en-US" altLang="en-US" sz="1200"/>
              <a:pPr/>
              <a:t>36</a:t>
            </a:fld>
            <a:endParaRPr lang="en-US" altLang="en-US" sz="1200" dirty="0"/>
          </a:p>
        </p:txBody>
      </p:sp>
    </p:spTree>
    <p:extLst>
      <p:ext uri="{BB962C8B-B14F-4D97-AF65-F5344CB8AC3E}">
        <p14:creationId xmlns:p14="http://schemas.microsoft.com/office/powerpoint/2010/main" val="1838518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2491CEA-2F56-4C77-B550-9A3480B2BE66}" type="slidenum">
              <a:rPr lang="en-US" altLang="en-US" sz="1200"/>
              <a:pPr/>
              <a:t>37</a:t>
            </a:fld>
            <a:endParaRPr lang="en-US" altLang="en-US" sz="1200" dirty="0"/>
          </a:p>
        </p:txBody>
      </p:sp>
    </p:spTree>
    <p:extLst>
      <p:ext uri="{BB962C8B-B14F-4D97-AF65-F5344CB8AC3E}">
        <p14:creationId xmlns:p14="http://schemas.microsoft.com/office/powerpoint/2010/main" val="3894913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1500322-D7A1-4873-B959-D9DD444A982A}" type="slidenum">
              <a:rPr lang="en-US" altLang="en-US" sz="1200"/>
              <a:pPr/>
              <a:t>41</a:t>
            </a:fld>
            <a:endParaRPr lang="en-US" altLang="en-US" sz="1200" dirty="0"/>
          </a:p>
        </p:txBody>
      </p:sp>
    </p:spTree>
    <p:extLst>
      <p:ext uri="{BB962C8B-B14F-4D97-AF65-F5344CB8AC3E}">
        <p14:creationId xmlns:p14="http://schemas.microsoft.com/office/powerpoint/2010/main" val="8755166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Figure 4.6 A frightened cat with erect hairs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kern="1200" dirty="0" smtClean="0">
                <a:solidFill>
                  <a:schemeClr val="tx1"/>
                </a:solidFill>
                <a:effectLst/>
                <a:latin typeface="+mn-lt"/>
                <a:ea typeface="+mn-ea"/>
                <a:cs typeface="+mn-cs"/>
              </a:rPr>
              <a:t>For animals with long hairs, erecting those hairs increases insulation from cold and makes the animal look larger and more dangerous. We humans continue to erect our hairs in those same situations as a remnant from our evolutionary past.</a:t>
            </a:r>
            <a:endParaRPr lang="en-US" altLang="en-US" dirty="0"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4DF7C1-A219-444A-9A27-7BB2512B6391}" type="slidenum">
              <a:rPr lang="en-US" altLang="en-US" sz="1200"/>
              <a:pPr/>
              <a:t>42</a:t>
            </a:fld>
            <a:endParaRPr lang="en-US" altLang="en-US" sz="1200" dirty="0"/>
          </a:p>
        </p:txBody>
      </p:sp>
    </p:spTree>
    <p:extLst>
      <p:ext uri="{BB962C8B-B14F-4D97-AF65-F5344CB8AC3E}">
        <p14:creationId xmlns:p14="http://schemas.microsoft.com/office/powerpoint/2010/main" val="319353150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0" hangingPunct="0">
              <a:spcBef>
                <a:spcPct val="30000"/>
              </a:spcBef>
              <a:defRPr/>
            </a:pPr>
            <a:r>
              <a:rPr lang="en-US" sz="1200" b="1" dirty="0" smtClean="0"/>
              <a:t>Figure 4.7 Grasp Reflex in Human and Monkey Infants</a:t>
            </a:r>
          </a:p>
          <a:p>
            <a:pPr eaLnBrk="0" hangingPunct="0">
              <a:spcBef>
                <a:spcPct val="30000"/>
              </a:spcBef>
              <a:defRPr/>
            </a:pPr>
            <a:r>
              <a:rPr lang="en-US" sz="1200" dirty="0" smtClean="0"/>
              <a:t>The grasp reflex, which accomplishes little or nothing for human infants, makes sense as an evolutionary remnant of a behavior necessary for the survival of our monkey-like ancestors.</a:t>
            </a:r>
            <a:endParaRPr lang="en-US" sz="1200"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4DF7C1-A219-444A-9A27-7BB2512B6391}" type="slidenum">
              <a:rPr lang="en-US" altLang="en-US" sz="1200"/>
              <a:pPr/>
              <a:t>43</a:t>
            </a:fld>
            <a:endParaRPr lang="en-US" altLang="en-US" sz="1200" dirty="0"/>
          </a:p>
        </p:txBody>
      </p:sp>
    </p:spTree>
    <p:extLst>
      <p:ext uri="{BB962C8B-B14F-4D97-AF65-F5344CB8AC3E}">
        <p14:creationId xmlns:p14="http://schemas.microsoft.com/office/powerpoint/2010/main" val="3193531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Figure 4.1 Facial expressions by people born blind (left) and their sighted relatives (right)</a:t>
            </a:r>
          </a:p>
          <a:p>
            <a:r>
              <a:rPr lang="en-US" sz="1200" b="0" i="0" u="none" strike="noStrike" kern="1200" baseline="0" dirty="0" smtClean="0">
                <a:solidFill>
                  <a:schemeClr val="tx1"/>
                </a:solidFill>
                <a:latin typeface="+mn-lt"/>
                <a:ea typeface="+mn-ea"/>
                <a:cs typeface="+mn-cs"/>
              </a:rPr>
              <a:t>The similarities imply a genetic contribution to facial expressions.</a:t>
            </a:r>
            <a:br>
              <a:rPr lang="en-US" sz="1200" b="0" i="0" u="none" strike="noStrike" kern="1200" baseline="0" dirty="0" smtClean="0">
                <a:solidFill>
                  <a:schemeClr val="tx1"/>
                </a:solidFill>
                <a:latin typeface="+mn-lt"/>
                <a:ea typeface="+mn-ea"/>
                <a:cs typeface="+mn-cs"/>
              </a:rPr>
            </a:br>
            <a:r>
              <a:rPr lang="en-US" sz="1200" b="0" i="0" u="none" strike="noStrike" kern="1200" baseline="0" dirty="0" smtClean="0">
                <a:solidFill>
                  <a:schemeClr val="tx1"/>
                </a:solidFill>
                <a:latin typeface="+mn-lt"/>
                <a:ea typeface="+mn-ea"/>
                <a:cs typeface="+mn-cs"/>
              </a:rPr>
              <a:t>Hereditary Family Signature of Facial Expression, PNAS, vol. 103, no. 43, October 24, 2006. Copyright 2006 National Academy of Science, U.S.A. Copyright 2006 National Academy of Sciences, U.S.A.</a:t>
            </a:r>
            <a:endParaRPr lang="en-US" altLang="en-US" dirty="0" smtClean="0"/>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741A369-19E3-43FF-97F9-FDD784765B01}" type="slidenum">
              <a:rPr lang="en-US" altLang="en-US" sz="1200"/>
              <a:pPr/>
              <a:t>5</a:t>
            </a:fld>
            <a:endParaRPr lang="en-US" altLang="en-US" sz="1200" dirty="0"/>
          </a:p>
        </p:txBody>
      </p:sp>
    </p:spTree>
    <p:extLst>
      <p:ext uri="{BB962C8B-B14F-4D97-AF65-F5344CB8AC3E}">
        <p14:creationId xmlns:p14="http://schemas.microsoft.com/office/powerpoint/2010/main" val="2129163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0251BEA-0F8A-4502-8DDA-55209847AA27}" type="slidenum">
              <a:rPr lang="en-US" altLang="en-US" sz="1200"/>
              <a:pPr/>
              <a:t>44</a:t>
            </a:fld>
            <a:endParaRPr lang="en-US" altLang="en-US" sz="1200" dirty="0"/>
          </a:p>
        </p:txBody>
      </p:sp>
    </p:spTree>
    <p:extLst>
      <p:ext uri="{BB962C8B-B14F-4D97-AF65-F5344CB8AC3E}">
        <p14:creationId xmlns:p14="http://schemas.microsoft.com/office/powerpoint/2010/main" val="34446963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dirty="0" smtClean="0"/>
              <a:t>Figure 4.8 Sentinel Behavior: Altruistic or Not?</a:t>
            </a:r>
          </a:p>
          <a:p>
            <a:r>
              <a:rPr lang="en-US" sz="1200" dirty="0" smtClean="0"/>
              <a:t>As in many other prey species, </a:t>
            </a:r>
            <a:r>
              <a:rPr lang="en-US" sz="1200" dirty="0" err="1" smtClean="0"/>
              <a:t>meerkats</a:t>
            </a:r>
            <a:r>
              <a:rPr lang="en-US" sz="1200" dirty="0" smtClean="0"/>
              <a:t> sometimes show sentinel behavior in watching for danger and warning the others. However, the </a:t>
            </a:r>
            <a:r>
              <a:rPr lang="en-US" sz="1200" dirty="0" err="1" smtClean="0"/>
              <a:t>meerkat</a:t>
            </a:r>
            <a:r>
              <a:rPr lang="en-US" sz="1200" dirty="0" smtClean="0"/>
              <a:t> that emits the alarm is the one most likely to escape the danger.</a:t>
            </a:r>
            <a:endParaRPr lang="en-US" sz="1200" b="1" dirty="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F4DF7C1-A219-444A-9A27-7BB2512B6391}" type="slidenum">
              <a:rPr lang="en-US" altLang="en-US" sz="1200"/>
              <a:pPr/>
              <a:t>45</a:t>
            </a:fld>
            <a:endParaRPr lang="en-US" altLang="en-US" sz="1200" dirty="0"/>
          </a:p>
        </p:txBody>
      </p:sp>
    </p:spTree>
    <p:extLst>
      <p:ext uri="{BB962C8B-B14F-4D97-AF65-F5344CB8AC3E}">
        <p14:creationId xmlns:p14="http://schemas.microsoft.com/office/powerpoint/2010/main" val="31935315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50623F1-5DAC-437E-A6F9-DCB6D6CEBA5D}" type="slidenum">
              <a:rPr lang="en-US" altLang="en-US" sz="1200"/>
              <a:pPr/>
              <a:t>46</a:t>
            </a:fld>
            <a:endParaRPr lang="en-US" altLang="en-US" sz="1200" dirty="0"/>
          </a:p>
        </p:txBody>
      </p:sp>
    </p:spTree>
    <p:extLst>
      <p:ext uri="{BB962C8B-B14F-4D97-AF65-F5344CB8AC3E}">
        <p14:creationId xmlns:p14="http://schemas.microsoft.com/office/powerpoint/2010/main" val="103337581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50623F1-5DAC-437E-A6F9-DCB6D6CEBA5D}" type="slidenum">
              <a:rPr lang="en-US" altLang="en-US" sz="1200"/>
              <a:pPr/>
              <a:t>48</a:t>
            </a:fld>
            <a:endParaRPr lang="en-US" altLang="en-US" sz="1200" dirty="0"/>
          </a:p>
        </p:txBody>
      </p:sp>
    </p:spTree>
    <p:extLst>
      <p:ext uri="{BB962C8B-B14F-4D97-AF65-F5344CB8AC3E}">
        <p14:creationId xmlns:p14="http://schemas.microsoft.com/office/powerpoint/2010/main" val="10333758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8880AF8-089F-4470-9E9A-87CBD4CC871D}" type="slidenum">
              <a:rPr lang="en-US" altLang="en-US" sz="1200"/>
              <a:pPr/>
              <a:t>49</a:t>
            </a:fld>
            <a:endParaRPr lang="en-US" altLang="en-US" sz="1200" dirty="0"/>
          </a:p>
        </p:txBody>
      </p:sp>
    </p:spTree>
    <p:extLst>
      <p:ext uri="{BB962C8B-B14F-4D97-AF65-F5344CB8AC3E}">
        <p14:creationId xmlns:p14="http://schemas.microsoft.com/office/powerpoint/2010/main" val="2349755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57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C36D56-8714-4879-BD52-20ECF7CF9CAF}" type="slidenum">
              <a:rPr lang="en-US" altLang="en-US" sz="1200"/>
              <a:pPr/>
              <a:t>51</a:t>
            </a:fld>
            <a:endParaRPr lang="en-US" altLang="en-US" sz="1200" dirty="0"/>
          </a:p>
        </p:txBody>
      </p:sp>
    </p:spTree>
    <p:extLst>
      <p:ext uri="{BB962C8B-B14F-4D97-AF65-F5344CB8AC3E}">
        <p14:creationId xmlns:p14="http://schemas.microsoft.com/office/powerpoint/2010/main" val="202062267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Figure 4.9 Early development of the human central nervous system</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The brain and spinal cord begin as folding lips surrounding a fluid-filled canal. The stages shown occur at approximately 2 to 3 weeks after conception. © Cengage Learning 2013</a:t>
            </a:r>
            <a:endParaRPr lang="en-US" altLang="en-US" dirty="0" smtClean="0"/>
          </a:p>
          <a:p>
            <a:endParaRPr lang="en-US" altLang="en-US" dirty="0" smtClean="0"/>
          </a:p>
        </p:txBody>
      </p:sp>
      <p:sp>
        <p:nvSpPr>
          <p:cNvPr id="768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02C2EAF-AC56-4FBE-A852-BA617D09A291}" type="slidenum">
              <a:rPr lang="en-US" altLang="en-US" sz="1200"/>
              <a:pPr/>
              <a:t>52</a:t>
            </a:fld>
            <a:endParaRPr lang="en-US" altLang="en-US" sz="1200" dirty="0"/>
          </a:p>
        </p:txBody>
      </p:sp>
    </p:spTree>
    <p:extLst>
      <p:ext uri="{BB962C8B-B14F-4D97-AF65-F5344CB8AC3E}">
        <p14:creationId xmlns:p14="http://schemas.microsoft.com/office/powerpoint/2010/main" val="81587479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Figure 4.10 Human brain at four stages of development</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The growing forebrain quickly surrounds the midbrain and part of the hindbrain. © Cengage Learning 2013</a:t>
            </a:r>
            <a:endParaRPr lang="en-US" altLang="en-US" dirty="0" smtClean="0"/>
          </a:p>
          <a:p>
            <a:endParaRPr lang="en-US" altLang="en-US" dirty="0"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1A6329E-81E7-440F-86F6-D6EBC7E36AF3}" type="slidenum">
              <a:rPr lang="en-US" altLang="en-US" sz="1200"/>
              <a:pPr/>
              <a:t>53</a:t>
            </a:fld>
            <a:endParaRPr lang="en-US" altLang="en-US" sz="1200" dirty="0"/>
          </a:p>
        </p:txBody>
      </p:sp>
    </p:spTree>
    <p:extLst>
      <p:ext uri="{BB962C8B-B14F-4D97-AF65-F5344CB8AC3E}">
        <p14:creationId xmlns:p14="http://schemas.microsoft.com/office/powerpoint/2010/main" val="301878789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88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E9A7594-5690-471C-99FF-1A86B54FFC84}" type="slidenum">
              <a:rPr lang="en-US" altLang="en-US" sz="1200"/>
              <a:pPr/>
              <a:t>54</a:t>
            </a:fld>
            <a:endParaRPr lang="en-US" altLang="en-US" sz="1200" dirty="0"/>
          </a:p>
        </p:txBody>
      </p:sp>
    </p:spTree>
    <p:extLst>
      <p:ext uri="{BB962C8B-B14F-4D97-AF65-F5344CB8AC3E}">
        <p14:creationId xmlns:p14="http://schemas.microsoft.com/office/powerpoint/2010/main" val="204894327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798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F07B2040-2B14-46E3-9A4D-1EAE29D67D2C}" type="slidenum">
              <a:rPr lang="en-US" altLang="en-US" sz="1200"/>
              <a:pPr/>
              <a:t>55</a:t>
            </a:fld>
            <a:endParaRPr lang="en-US" altLang="en-US" sz="1200" dirty="0"/>
          </a:p>
        </p:txBody>
      </p:sp>
    </p:spTree>
    <p:extLst>
      <p:ext uri="{BB962C8B-B14F-4D97-AF65-F5344CB8AC3E}">
        <p14:creationId xmlns:p14="http://schemas.microsoft.com/office/powerpoint/2010/main" val="22541219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914400" rtl="0" eaLnBrk="1" fontAlgn="base" latinLnBrk="0" hangingPunct="1">
              <a:lnSpc>
                <a:spcPct val="100000"/>
              </a:lnSpc>
              <a:spcBef>
                <a:spcPct val="0"/>
              </a:spcBef>
              <a:spcAft>
                <a:spcPct val="0"/>
              </a:spcAft>
              <a:buClrTx/>
              <a:buSzTx/>
              <a:buFontTx/>
              <a:buNone/>
              <a:tabLst/>
              <a:defRPr/>
            </a:pPr>
            <a:r>
              <a:rPr lang="en-US" altLang="en-US" dirty="0" smtClean="0">
                <a:latin typeface="Arial" pitchFamily="34" charset="0"/>
                <a:cs typeface="Arial" pitchFamily="34" charset="0"/>
              </a:rPr>
              <a:t>Prior to Mendel, it was commonly believed that inheritance was a blending process of the properties of the egg and sperm (like paint)</a:t>
            </a:r>
            <a:r>
              <a:rPr lang="en-US" altLang="en-US" dirty="0" smtClean="0">
                <a:latin typeface="+mn-lt"/>
                <a:cs typeface="+mn-cs"/>
              </a:rPr>
              <a:t>.</a:t>
            </a:r>
            <a:endParaRPr lang="en-US" altLang="en-US" dirty="0" smtClean="0">
              <a:latin typeface="Arial" pitchFamily="34" charset="0"/>
              <a:cs typeface="Arial" pitchFamily="34" charset="0"/>
            </a:endParaRPr>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723C888-FEEA-44EB-9153-B7135C184B47}" type="slidenum">
              <a:rPr lang="en-US" altLang="en-US" sz="1200"/>
              <a:pPr/>
              <a:t>6</a:t>
            </a:fld>
            <a:endParaRPr lang="en-US" altLang="en-US" sz="1200" dirty="0"/>
          </a:p>
        </p:txBody>
      </p:sp>
    </p:spTree>
    <p:extLst>
      <p:ext uri="{BB962C8B-B14F-4D97-AF65-F5344CB8AC3E}">
        <p14:creationId xmlns:p14="http://schemas.microsoft.com/office/powerpoint/2010/main" val="179608924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09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E7B5F4C-8844-41AA-AADD-B7AED3D12740}" type="slidenum">
              <a:rPr lang="en-US" altLang="en-US" sz="1200"/>
              <a:pPr/>
              <a:t>56</a:t>
            </a:fld>
            <a:endParaRPr lang="en-US" altLang="en-US" sz="1200" dirty="0"/>
          </a:p>
        </p:txBody>
      </p:sp>
    </p:spTree>
    <p:extLst>
      <p:ext uri="{BB962C8B-B14F-4D97-AF65-F5344CB8AC3E}">
        <p14:creationId xmlns:p14="http://schemas.microsoft.com/office/powerpoint/2010/main" val="241098424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19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2A3CB16-6A2D-4D35-A48C-49FF23695C17}" type="slidenum">
              <a:rPr lang="en-US" altLang="en-US" sz="1200"/>
              <a:pPr/>
              <a:t>57</a:t>
            </a:fld>
            <a:endParaRPr lang="en-US" altLang="en-US" sz="1200" dirty="0"/>
          </a:p>
        </p:txBody>
      </p:sp>
    </p:spTree>
    <p:extLst>
      <p:ext uri="{BB962C8B-B14F-4D97-AF65-F5344CB8AC3E}">
        <p14:creationId xmlns:p14="http://schemas.microsoft.com/office/powerpoint/2010/main" val="159179562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29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A7178E0-D9E8-41FF-8C7B-3A70EDF1BD29}" type="slidenum">
              <a:rPr lang="en-US" altLang="en-US" sz="1200"/>
              <a:pPr/>
              <a:t>58</a:t>
            </a:fld>
            <a:endParaRPr lang="en-US" altLang="en-US" sz="1200" dirty="0"/>
          </a:p>
        </p:txBody>
      </p:sp>
    </p:spTree>
    <p:extLst>
      <p:ext uri="{BB962C8B-B14F-4D97-AF65-F5344CB8AC3E}">
        <p14:creationId xmlns:p14="http://schemas.microsoft.com/office/powerpoint/2010/main" val="2338805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39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B75DCC9-70F5-4B35-A2CD-2EF2115C7DDF}" type="slidenum">
              <a:rPr lang="en-US" altLang="en-US" sz="1200"/>
              <a:pPr/>
              <a:t>59</a:t>
            </a:fld>
            <a:endParaRPr lang="en-US" altLang="en-US" sz="1200" dirty="0"/>
          </a:p>
        </p:txBody>
      </p:sp>
    </p:spTree>
    <p:extLst>
      <p:ext uri="{BB962C8B-B14F-4D97-AF65-F5344CB8AC3E}">
        <p14:creationId xmlns:p14="http://schemas.microsoft.com/office/powerpoint/2010/main" val="18575956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49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0C6E2DB-8A94-440A-8F34-2FEA014B7D87}" type="slidenum">
              <a:rPr lang="en-US" altLang="en-US" sz="1200"/>
              <a:pPr/>
              <a:t>60</a:t>
            </a:fld>
            <a:endParaRPr lang="en-US" altLang="en-US" sz="1200" dirty="0"/>
          </a:p>
        </p:txBody>
      </p:sp>
    </p:spTree>
    <p:extLst>
      <p:ext uri="{BB962C8B-B14F-4D97-AF65-F5344CB8AC3E}">
        <p14:creationId xmlns:p14="http://schemas.microsoft.com/office/powerpoint/2010/main" val="36903335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smtClean="0"/>
          </a:p>
        </p:txBody>
      </p:sp>
      <p:sp>
        <p:nvSpPr>
          <p:cNvPr id="307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128"/>
              </a:defRPr>
            </a:lvl1pPr>
            <a:lvl2pPr marL="37931725" indent="-37474525" eaLnBrk="0" hangingPunct="0">
              <a:defRPr sz="2400">
                <a:solidFill>
                  <a:schemeClr val="tx1"/>
                </a:solidFill>
                <a:latin typeface="Times New Roman" charset="0"/>
                <a:ea typeface="ＭＳ Ｐゴシック" charset="-128"/>
              </a:defRPr>
            </a:lvl2pPr>
            <a:lvl3pPr eaLnBrk="0" hangingPunct="0">
              <a:defRPr sz="2400">
                <a:solidFill>
                  <a:schemeClr val="tx1"/>
                </a:solidFill>
                <a:latin typeface="Times New Roman" charset="0"/>
                <a:ea typeface="ＭＳ Ｐゴシック" charset="-128"/>
              </a:defRPr>
            </a:lvl3pPr>
            <a:lvl4pPr eaLnBrk="0" hangingPunct="0">
              <a:defRPr sz="2400">
                <a:solidFill>
                  <a:schemeClr val="tx1"/>
                </a:solidFill>
                <a:latin typeface="Times New Roman" charset="0"/>
                <a:ea typeface="ＭＳ Ｐゴシック" charset="-128"/>
              </a:defRPr>
            </a:lvl4pPr>
            <a:lvl5pPr eaLnBrk="0" hangingPunct="0">
              <a:defRPr sz="2400">
                <a:solidFill>
                  <a:schemeClr val="tx1"/>
                </a:solidFill>
                <a:latin typeface="Times New Roman" charset="0"/>
                <a:ea typeface="ＭＳ Ｐゴシック" charset="-128"/>
              </a:defRPr>
            </a:lvl5pPr>
            <a:lvl6pPr marL="457200" eaLnBrk="0" fontAlgn="base" hangingPunct="0">
              <a:spcBef>
                <a:spcPct val="0"/>
              </a:spcBef>
              <a:spcAft>
                <a:spcPct val="0"/>
              </a:spcAft>
              <a:defRPr sz="2400">
                <a:solidFill>
                  <a:schemeClr val="tx1"/>
                </a:solidFill>
                <a:latin typeface="Times New Roman" charset="0"/>
                <a:ea typeface="ＭＳ Ｐゴシック" charset="-128"/>
              </a:defRPr>
            </a:lvl6pPr>
            <a:lvl7pPr marL="914400" eaLnBrk="0" fontAlgn="base" hangingPunct="0">
              <a:spcBef>
                <a:spcPct val="0"/>
              </a:spcBef>
              <a:spcAft>
                <a:spcPct val="0"/>
              </a:spcAft>
              <a:defRPr sz="2400">
                <a:solidFill>
                  <a:schemeClr val="tx1"/>
                </a:solidFill>
                <a:latin typeface="Times New Roman" charset="0"/>
                <a:ea typeface="ＭＳ Ｐゴシック" charset="-128"/>
              </a:defRPr>
            </a:lvl7pPr>
            <a:lvl8pPr marL="1371600" eaLnBrk="0" fontAlgn="base" hangingPunct="0">
              <a:spcBef>
                <a:spcPct val="0"/>
              </a:spcBef>
              <a:spcAft>
                <a:spcPct val="0"/>
              </a:spcAft>
              <a:defRPr sz="2400">
                <a:solidFill>
                  <a:schemeClr val="tx1"/>
                </a:solidFill>
                <a:latin typeface="Times New Roman" charset="0"/>
                <a:ea typeface="ＭＳ Ｐゴシック" charset="-128"/>
              </a:defRPr>
            </a:lvl8pPr>
            <a:lvl9pPr marL="1828800" eaLnBrk="0" fontAlgn="base" hangingPunct="0">
              <a:spcBef>
                <a:spcPct val="0"/>
              </a:spcBef>
              <a:spcAft>
                <a:spcPct val="0"/>
              </a:spcAft>
              <a:defRPr sz="2400">
                <a:solidFill>
                  <a:schemeClr val="tx1"/>
                </a:solidFill>
                <a:latin typeface="Times New Roman" charset="0"/>
                <a:ea typeface="ＭＳ Ｐゴシック" charset="-128"/>
              </a:defRPr>
            </a:lvl9pPr>
          </a:lstStyle>
          <a:p>
            <a:pPr eaLnBrk="1" hangingPunct="1"/>
            <a:fld id="{A3CE71EA-53C2-4CFC-AC46-A250C550F74D}" type="slidenum">
              <a:rPr lang="en-US" altLang="en-US" sz="1200">
                <a:latin typeface="Arial" charset="0"/>
              </a:rPr>
              <a:pPr eaLnBrk="1" hangingPunct="1"/>
              <a:t>61</a:t>
            </a:fld>
            <a:endParaRPr lang="en-US" altLang="en-US" sz="1200">
              <a:latin typeface="Arial" charset="0"/>
            </a:endParaRPr>
          </a:p>
        </p:txBody>
      </p:sp>
    </p:spTree>
    <p:extLst>
      <p:ext uri="{BB962C8B-B14F-4D97-AF65-F5344CB8AC3E}">
        <p14:creationId xmlns:p14="http://schemas.microsoft.com/office/powerpoint/2010/main" val="209566584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60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F624215-7E5D-4A7E-97C0-39746672906F}" type="slidenum">
              <a:rPr lang="en-US" altLang="en-US" sz="1200"/>
              <a:pPr/>
              <a:t>62</a:t>
            </a:fld>
            <a:endParaRPr lang="en-US" altLang="en-US" sz="1200" dirty="0"/>
          </a:p>
        </p:txBody>
      </p:sp>
    </p:spTree>
    <p:extLst>
      <p:ext uri="{BB962C8B-B14F-4D97-AF65-F5344CB8AC3E}">
        <p14:creationId xmlns:p14="http://schemas.microsoft.com/office/powerpoint/2010/main" val="68524504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70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2DE4763B-91B3-4BF5-9773-13AE78B7832C}" type="slidenum">
              <a:rPr lang="en-US" altLang="en-US" sz="1200"/>
              <a:pPr/>
              <a:t>63</a:t>
            </a:fld>
            <a:endParaRPr lang="en-US" altLang="en-US" sz="1200" dirty="0"/>
          </a:p>
        </p:txBody>
      </p:sp>
    </p:spTree>
    <p:extLst>
      <p:ext uri="{BB962C8B-B14F-4D97-AF65-F5344CB8AC3E}">
        <p14:creationId xmlns:p14="http://schemas.microsoft.com/office/powerpoint/2010/main" val="102750197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80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3364789-30FF-4E81-ADD1-D76248E7206B}" type="slidenum">
              <a:rPr lang="en-US" altLang="en-US" sz="1200"/>
              <a:pPr/>
              <a:t>64</a:t>
            </a:fld>
            <a:endParaRPr lang="en-US" altLang="en-US" sz="1200" dirty="0"/>
          </a:p>
        </p:txBody>
      </p:sp>
    </p:spTree>
    <p:extLst>
      <p:ext uri="{BB962C8B-B14F-4D97-AF65-F5344CB8AC3E}">
        <p14:creationId xmlns:p14="http://schemas.microsoft.com/office/powerpoint/2010/main" val="36639016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890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2109A47-BC39-49E2-AE77-53C07074DE5B}" type="slidenum">
              <a:rPr lang="en-US" altLang="en-US" sz="1200"/>
              <a:pPr/>
              <a:t>65</a:t>
            </a:fld>
            <a:endParaRPr lang="en-US" altLang="en-US" sz="1200" dirty="0"/>
          </a:p>
        </p:txBody>
      </p:sp>
    </p:spTree>
    <p:extLst>
      <p:ext uri="{BB962C8B-B14F-4D97-AF65-F5344CB8AC3E}">
        <p14:creationId xmlns:p14="http://schemas.microsoft.com/office/powerpoint/2010/main" val="14532777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9ED24A3-49BC-4BF0-82D7-55F4CACC5FBB}" type="slidenum">
              <a:rPr lang="en-US" altLang="en-US" sz="1200"/>
              <a:pPr/>
              <a:t>7</a:t>
            </a:fld>
            <a:endParaRPr lang="en-US" altLang="en-US" sz="1200" dirty="0"/>
          </a:p>
        </p:txBody>
      </p:sp>
    </p:spTree>
    <p:extLst>
      <p:ext uri="{BB962C8B-B14F-4D97-AF65-F5344CB8AC3E}">
        <p14:creationId xmlns:p14="http://schemas.microsoft.com/office/powerpoint/2010/main" val="142198617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666F45-8A8B-406D-B45E-619C8F320509}" type="slidenum">
              <a:rPr lang="en-US" altLang="en-US" sz="1200"/>
              <a:pPr/>
              <a:t>66</a:t>
            </a:fld>
            <a:endParaRPr lang="en-US" altLang="en-US" sz="1200" dirty="0"/>
          </a:p>
        </p:txBody>
      </p:sp>
    </p:spTree>
    <p:extLst>
      <p:ext uri="{BB962C8B-B14F-4D97-AF65-F5344CB8AC3E}">
        <p14:creationId xmlns:p14="http://schemas.microsoft.com/office/powerpoint/2010/main" val="34322609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baseline="0" dirty="0" smtClean="0">
                <a:solidFill>
                  <a:schemeClr val="tx1"/>
                </a:solidFill>
                <a:latin typeface="+mn-lt"/>
                <a:ea typeface="+mn-ea"/>
                <a:cs typeface="+mn-cs"/>
              </a:rPr>
              <a:t>(Note: Figure 4.11 in the 12</a:t>
            </a:r>
            <a:r>
              <a:rPr lang="en-US" sz="1200" b="0" i="0" u="none" strike="noStrike" kern="1200" baseline="30000" dirty="0" smtClean="0">
                <a:solidFill>
                  <a:schemeClr val="tx1"/>
                </a:solidFill>
                <a:latin typeface="+mn-lt"/>
                <a:ea typeface="+mn-ea"/>
                <a:cs typeface="+mn-cs"/>
              </a:rPr>
              <a:t>th</a:t>
            </a:r>
            <a:r>
              <a:rPr lang="en-US" sz="1200" b="0" i="0" u="none" strike="noStrike" kern="1200" baseline="0" dirty="0" smtClean="0">
                <a:solidFill>
                  <a:schemeClr val="tx1"/>
                </a:solidFill>
                <a:latin typeface="+mn-lt"/>
                <a:ea typeface="+mn-ea"/>
                <a:cs typeface="+mn-cs"/>
              </a:rPr>
              <a:t> edition is a frog)</a:t>
            </a:r>
          </a:p>
          <a:p>
            <a:r>
              <a:rPr lang="en-US" sz="1200" b="1" i="0" u="none" strike="noStrike" kern="1200" baseline="0" dirty="0" smtClean="0">
                <a:solidFill>
                  <a:schemeClr val="tx1"/>
                </a:solidFill>
                <a:latin typeface="+mn-lt"/>
                <a:ea typeface="+mn-ea"/>
                <a:cs typeface="+mn-cs"/>
              </a:rPr>
              <a:t>Figure 4.11 Connections from eye to brain in a newt</a:t>
            </a:r>
          </a:p>
          <a:p>
            <a:r>
              <a:rPr lang="en-US" sz="1200" b="0" i="0" u="none" strike="noStrike" kern="1200" baseline="0" dirty="0" smtClean="0">
                <a:solidFill>
                  <a:schemeClr val="tx1"/>
                </a:solidFill>
                <a:latin typeface="+mn-lt"/>
                <a:ea typeface="+mn-ea"/>
                <a:cs typeface="+mn-cs"/>
              </a:rPr>
              <a:t>The optic tectum is a large structure in fish, amphibians, reptiles, and birds. Note: Connections from eye to brain in a newt differ from those in a human, as described in the module on lateralization.</a:t>
            </a:r>
            <a:endParaRPr lang="en-US" altLang="en-US" dirty="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624B4A9-6D7E-47FA-80D6-4C53BD98FFDE}" type="slidenum">
              <a:rPr lang="en-US" altLang="en-US" sz="1200"/>
              <a:pPr/>
              <a:t>67</a:t>
            </a:fld>
            <a:endParaRPr lang="en-US" altLang="en-US" sz="1200" dirty="0"/>
          </a:p>
        </p:txBody>
      </p:sp>
    </p:spTree>
    <p:extLst>
      <p:ext uri="{BB962C8B-B14F-4D97-AF65-F5344CB8AC3E}">
        <p14:creationId xmlns:p14="http://schemas.microsoft.com/office/powerpoint/2010/main" val="160064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Figure 4.12 Sperry’s experiment on nerve connections in newts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After he cut the optic nerve and inverted the eye, the axons grew back to their original targets, not to the targets corresponding to the eye’s current position. © Cengage Learning 2013</a:t>
            </a:r>
            <a:endParaRPr lang="en-US" altLang="en-US" dirty="0" smtClean="0"/>
          </a:p>
          <a:p>
            <a:endParaRPr lang="en-US" altLang="en-US" dirty="0" smtClean="0"/>
          </a:p>
        </p:txBody>
      </p:sp>
      <p:sp>
        <p:nvSpPr>
          <p:cNvPr id="921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B93FB22-45EF-4169-B68B-A500D249A267}" type="slidenum">
              <a:rPr lang="en-US" altLang="en-US" sz="1200"/>
              <a:pPr/>
              <a:t>68</a:t>
            </a:fld>
            <a:endParaRPr lang="en-US" altLang="en-US" sz="1200" dirty="0"/>
          </a:p>
        </p:txBody>
      </p:sp>
    </p:spTree>
    <p:extLst>
      <p:ext uri="{BB962C8B-B14F-4D97-AF65-F5344CB8AC3E}">
        <p14:creationId xmlns:p14="http://schemas.microsoft.com/office/powerpoint/2010/main" val="96898041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01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2666F45-8A8B-406D-B45E-619C8F320509}" type="slidenum">
              <a:rPr lang="en-US" altLang="en-US" sz="1200"/>
              <a:pPr/>
              <a:t>69</a:t>
            </a:fld>
            <a:endParaRPr lang="en-US" altLang="en-US" sz="1200" dirty="0"/>
          </a:p>
        </p:txBody>
      </p:sp>
    </p:spTree>
    <p:extLst>
      <p:ext uri="{BB962C8B-B14F-4D97-AF65-F5344CB8AC3E}">
        <p14:creationId xmlns:p14="http://schemas.microsoft.com/office/powerpoint/2010/main" val="343226097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Figure 4.13 Retinal axons find targets in the tectum by following chemical gradients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One protein is concentrated mostly in the dorsal retina and the ventral tectum. Axons rich in that protein attach to tectal neurons that are also rich in that chemical. A second protein directs axons from the posterior retina to the anterior portion of the tectum. © Cengage Learning 2013.</a:t>
            </a:r>
            <a:endParaRPr lang="en-US" altLang="en-US" dirty="0" smtClean="0"/>
          </a:p>
          <a:p>
            <a:endParaRPr lang="en-US" altLang="en-US" dirty="0" smtClean="0"/>
          </a:p>
        </p:txBody>
      </p:sp>
      <p:sp>
        <p:nvSpPr>
          <p:cNvPr id="942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7BA36DB-6D3E-49AE-AED5-4F687F2B451E}" type="slidenum">
              <a:rPr lang="en-US" altLang="en-US" sz="1200"/>
              <a:pPr/>
              <a:t>70</a:t>
            </a:fld>
            <a:endParaRPr lang="en-US" altLang="en-US" sz="1200" dirty="0"/>
          </a:p>
        </p:txBody>
      </p:sp>
    </p:spTree>
    <p:extLst>
      <p:ext uri="{BB962C8B-B14F-4D97-AF65-F5344CB8AC3E}">
        <p14:creationId xmlns:p14="http://schemas.microsoft.com/office/powerpoint/2010/main" val="151032551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318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7EA018F-EAD9-499A-8DFC-9758F5F4F7A1}" type="slidenum">
              <a:rPr lang="en-US" altLang="en-US" sz="1200"/>
              <a:pPr/>
              <a:t>72</a:t>
            </a:fld>
            <a:endParaRPr lang="en-US" altLang="en-US" sz="1200" dirty="0"/>
          </a:p>
        </p:txBody>
      </p:sp>
    </p:spTree>
    <p:extLst>
      <p:ext uri="{BB962C8B-B14F-4D97-AF65-F5344CB8AC3E}">
        <p14:creationId xmlns:p14="http://schemas.microsoft.com/office/powerpoint/2010/main" val="28095945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52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B333BE8-351D-471A-9C28-D2348C2917BD}" type="slidenum">
              <a:rPr lang="en-US" altLang="en-US" sz="1200"/>
              <a:pPr/>
              <a:t>73</a:t>
            </a:fld>
            <a:endParaRPr lang="en-US" altLang="en-US" sz="1200" dirty="0"/>
          </a:p>
        </p:txBody>
      </p:sp>
    </p:spTree>
    <p:extLst>
      <p:ext uri="{BB962C8B-B14F-4D97-AF65-F5344CB8AC3E}">
        <p14:creationId xmlns:p14="http://schemas.microsoft.com/office/powerpoint/2010/main" val="58820991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62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2B2879-89BC-4D3D-93D1-8BF5D8D7005E}" type="slidenum">
              <a:rPr lang="en-US" altLang="en-US" sz="1200"/>
              <a:pPr/>
              <a:t>74</a:t>
            </a:fld>
            <a:endParaRPr lang="en-US" altLang="en-US" sz="1200" dirty="0"/>
          </a:p>
        </p:txBody>
      </p:sp>
    </p:spTree>
    <p:extLst>
      <p:ext uri="{BB962C8B-B14F-4D97-AF65-F5344CB8AC3E}">
        <p14:creationId xmlns:p14="http://schemas.microsoft.com/office/powerpoint/2010/main" val="40187716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62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2B2879-89BC-4D3D-93D1-8BF5D8D7005E}" type="slidenum">
              <a:rPr lang="en-US" altLang="en-US" sz="1200"/>
              <a:pPr/>
              <a:t>75</a:t>
            </a:fld>
            <a:endParaRPr lang="en-US" altLang="en-US" sz="1200" dirty="0"/>
          </a:p>
        </p:txBody>
      </p:sp>
    </p:spTree>
    <p:extLst>
      <p:ext uri="{BB962C8B-B14F-4D97-AF65-F5344CB8AC3E}">
        <p14:creationId xmlns:p14="http://schemas.microsoft.com/office/powerpoint/2010/main" val="40187716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62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2B2879-89BC-4D3D-93D1-8BF5D8D7005E}" type="slidenum">
              <a:rPr lang="en-US" altLang="en-US" sz="1200"/>
              <a:pPr/>
              <a:t>76</a:t>
            </a:fld>
            <a:endParaRPr lang="en-US" altLang="en-US" sz="1200" dirty="0"/>
          </a:p>
        </p:txBody>
      </p:sp>
    </p:spTree>
    <p:extLst>
      <p:ext uri="{BB962C8B-B14F-4D97-AF65-F5344CB8AC3E}">
        <p14:creationId xmlns:p14="http://schemas.microsoft.com/office/powerpoint/2010/main" val="4018771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65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9ED24A3-49BC-4BF0-82D7-55F4CACC5FBB}" type="slidenum">
              <a:rPr lang="en-US" altLang="en-US" sz="1200"/>
              <a:pPr/>
              <a:t>8</a:t>
            </a:fld>
            <a:endParaRPr lang="en-US" altLang="en-US" sz="1200" dirty="0"/>
          </a:p>
        </p:txBody>
      </p:sp>
    </p:spTree>
    <p:extLst>
      <p:ext uri="{BB962C8B-B14F-4D97-AF65-F5344CB8AC3E}">
        <p14:creationId xmlns:p14="http://schemas.microsoft.com/office/powerpoint/2010/main" val="142198617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72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4E0B5F5-3B48-4F5A-872D-9A3309111764}" type="slidenum">
              <a:rPr lang="en-US" altLang="en-US" sz="1200"/>
              <a:pPr/>
              <a:t>78</a:t>
            </a:fld>
            <a:endParaRPr lang="en-US" altLang="en-US" sz="1200" dirty="0"/>
          </a:p>
        </p:txBody>
      </p:sp>
    </p:spTree>
    <p:extLst>
      <p:ext uri="{BB962C8B-B14F-4D97-AF65-F5344CB8AC3E}">
        <p14:creationId xmlns:p14="http://schemas.microsoft.com/office/powerpoint/2010/main" val="273547118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83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7C0316F-7F7A-41B9-B63D-C6C27045F14B}" type="slidenum">
              <a:rPr lang="en-US" altLang="en-US" sz="1200"/>
              <a:pPr/>
              <a:t>79</a:t>
            </a:fld>
            <a:endParaRPr lang="en-US" altLang="en-US" sz="1200" dirty="0"/>
          </a:p>
        </p:txBody>
      </p:sp>
    </p:spTree>
    <p:extLst>
      <p:ext uri="{BB962C8B-B14F-4D97-AF65-F5344CB8AC3E}">
        <p14:creationId xmlns:p14="http://schemas.microsoft.com/office/powerpoint/2010/main" val="42621148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993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F878319-B3FC-4246-B2AA-95E5B6142B26}" type="slidenum">
              <a:rPr lang="en-US" altLang="en-US" sz="1200"/>
              <a:pPr/>
              <a:t>81</a:t>
            </a:fld>
            <a:endParaRPr lang="en-US" altLang="en-US" sz="1200" dirty="0"/>
          </a:p>
        </p:txBody>
      </p:sp>
    </p:spTree>
    <p:extLst>
      <p:ext uri="{BB962C8B-B14F-4D97-AF65-F5344CB8AC3E}">
        <p14:creationId xmlns:p14="http://schemas.microsoft.com/office/powerpoint/2010/main" val="7113583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4D736C5-9BA5-4E47-B9D6-E13F57524FB9}" type="slidenum">
              <a:rPr lang="en-US" altLang="en-US" sz="1200"/>
              <a:pPr/>
              <a:t>82</a:t>
            </a:fld>
            <a:endParaRPr lang="en-US" altLang="en-US" sz="1200" dirty="0"/>
          </a:p>
        </p:txBody>
      </p:sp>
    </p:spTree>
    <p:extLst>
      <p:ext uri="{BB962C8B-B14F-4D97-AF65-F5344CB8AC3E}">
        <p14:creationId xmlns:p14="http://schemas.microsoft.com/office/powerpoint/2010/main" val="371949992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03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4D736C5-9BA5-4E47-B9D6-E13F57524FB9}" type="slidenum">
              <a:rPr lang="en-US" altLang="en-US" sz="1200"/>
              <a:pPr/>
              <a:t>83</a:t>
            </a:fld>
            <a:endParaRPr lang="en-US" altLang="en-US" sz="1200" dirty="0"/>
          </a:p>
        </p:txBody>
      </p:sp>
    </p:spTree>
    <p:extLst>
      <p:ext uri="{BB962C8B-B14F-4D97-AF65-F5344CB8AC3E}">
        <p14:creationId xmlns:p14="http://schemas.microsoft.com/office/powerpoint/2010/main" val="371949992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240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D1C599D-572E-4938-B87B-A2A9FB1F67BA}" type="slidenum">
              <a:rPr lang="en-US" altLang="en-US" sz="1200"/>
              <a:pPr/>
              <a:t>84</a:t>
            </a:fld>
            <a:endParaRPr lang="en-US" altLang="en-US" sz="1200" dirty="0"/>
          </a:p>
        </p:txBody>
      </p:sp>
    </p:spTree>
    <p:extLst>
      <p:ext uri="{BB962C8B-B14F-4D97-AF65-F5344CB8AC3E}">
        <p14:creationId xmlns:p14="http://schemas.microsoft.com/office/powerpoint/2010/main" val="2583600849"/>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kern="1200" dirty="0" smtClean="0">
                <a:solidFill>
                  <a:schemeClr val="tx1"/>
                </a:solidFill>
                <a:effectLst/>
                <a:latin typeface="+mn-lt"/>
                <a:ea typeface="+mn-ea"/>
                <a:cs typeface="+mn-cs"/>
              </a:rPr>
              <a:t>Figure 4.15 Cortical Thinning as a Result of Prenatal Alcohol Exposure</a:t>
            </a:r>
          </a:p>
          <a:p>
            <a:r>
              <a:rPr lang="en-US" sz="1200" b="0" i="0" kern="1200" dirty="0" smtClean="0">
                <a:solidFill>
                  <a:schemeClr val="tx1"/>
                </a:solidFill>
                <a:effectLst/>
                <a:latin typeface="+mn-lt"/>
                <a:ea typeface="+mn-ea"/>
                <a:cs typeface="+mn-cs"/>
              </a:rPr>
              <a:t>The cortical areas marked in red are thinner, on average, in adults whose mothers drank alcohol during pregnancy.</a:t>
            </a:r>
            <a:endParaRPr lang="en-US" sz="1200" b="0" i="0" kern="1200" dirty="0">
              <a:solidFill>
                <a:schemeClr val="tx1"/>
              </a:solidFill>
              <a:effectLst/>
              <a:latin typeface="+mn-lt"/>
              <a:ea typeface="+mn-ea"/>
              <a:cs typeface="+mn-cs"/>
            </a:endParaRPr>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624B4A9-6D7E-47FA-80D6-4C53BD98FFDE}" type="slidenum">
              <a:rPr lang="en-US" altLang="en-US" sz="1200"/>
              <a:pPr/>
              <a:t>85</a:t>
            </a:fld>
            <a:endParaRPr lang="en-US" altLang="en-US" sz="1200" dirty="0"/>
          </a:p>
        </p:txBody>
      </p:sp>
    </p:spTree>
    <p:extLst>
      <p:ext uri="{BB962C8B-B14F-4D97-AF65-F5344CB8AC3E}">
        <p14:creationId xmlns:p14="http://schemas.microsoft.com/office/powerpoint/2010/main" val="1600643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445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8D96BC-EA85-4E1E-85E6-AA3546AA46F7}" type="slidenum">
              <a:rPr lang="en-US" altLang="en-US" sz="1200"/>
              <a:pPr/>
              <a:t>86</a:t>
            </a:fld>
            <a:endParaRPr lang="en-US" altLang="en-US" sz="1200" dirty="0"/>
          </a:p>
        </p:txBody>
      </p:sp>
    </p:spTree>
    <p:extLst>
      <p:ext uri="{BB962C8B-B14F-4D97-AF65-F5344CB8AC3E}">
        <p14:creationId xmlns:p14="http://schemas.microsoft.com/office/powerpoint/2010/main" val="420120376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Figure 4.16 A ferret with rewired temporal cortex</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u="none" strike="noStrike" kern="1200" baseline="0" dirty="0" smtClean="0">
                <a:solidFill>
                  <a:schemeClr val="tx1"/>
                </a:solidFill>
                <a:latin typeface="+mn-lt"/>
                <a:ea typeface="+mn-ea"/>
                <a:cs typeface="+mn-cs"/>
              </a:rPr>
              <a:t>First, the normal (right) hemisphere is trained to respond to a red light by turning to the right. Then, the rewired (left) hemisphere is tested with a red light. The fact that the ferret turns to the right indicates that it regards the stimulus as light, not sound. © Cengage Learning 2013.</a:t>
            </a:r>
            <a:endParaRPr lang="en-US" altLang="en-US" dirty="0" smtClean="0"/>
          </a:p>
          <a:p>
            <a:endParaRPr lang="en-US" altLang="en-US" dirty="0" smtClean="0"/>
          </a:p>
        </p:txBody>
      </p:sp>
      <p:sp>
        <p:nvSpPr>
          <p:cNvPr id="10547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196592C-1E47-44CC-9732-C854EA63CD0B}" type="slidenum">
              <a:rPr lang="en-US" altLang="en-US" sz="1200"/>
              <a:pPr/>
              <a:t>87</a:t>
            </a:fld>
            <a:endParaRPr lang="en-US" altLang="en-US" sz="1200" dirty="0"/>
          </a:p>
        </p:txBody>
      </p:sp>
    </p:spTree>
    <p:extLst>
      <p:ext uri="{BB962C8B-B14F-4D97-AF65-F5344CB8AC3E}">
        <p14:creationId xmlns:p14="http://schemas.microsoft.com/office/powerpoint/2010/main" val="55421833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650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05DD74F-7C54-4698-9B7B-B6D68FE9FBD9}" type="slidenum">
              <a:rPr lang="en-US" altLang="en-US" sz="1200"/>
              <a:pPr/>
              <a:t>89</a:t>
            </a:fld>
            <a:endParaRPr lang="en-US" altLang="en-US" sz="1200" dirty="0"/>
          </a:p>
        </p:txBody>
      </p:sp>
    </p:spTree>
    <p:extLst>
      <p:ext uri="{BB962C8B-B14F-4D97-AF65-F5344CB8AC3E}">
        <p14:creationId xmlns:p14="http://schemas.microsoft.com/office/powerpoint/2010/main" val="4195961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675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8CD951E-D8E9-4C84-9D4D-784E4EBFD6E3}" type="slidenum">
              <a:rPr lang="en-US" altLang="en-US" sz="1200"/>
              <a:pPr/>
              <a:t>9</a:t>
            </a:fld>
            <a:endParaRPr lang="en-US" altLang="en-US" sz="1200" dirty="0"/>
          </a:p>
        </p:txBody>
      </p:sp>
    </p:spTree>
    <p:extLst>
      <p:ext uri="{BB962C8B-B14F-4D97-AF65-F5344CB8AC3E}">
        <p14:creationId xmlns:p14="http://schemas.microsoft.com/office/powerpoint/2010/main" val="20901779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Figure 4.17 Changes in dendritic trees of two mouse neurons</a:t>
            </a:r>
          </a:p>
          <a:p>
            <a:r>
              <a:rPr lang="en-US" sz="1200" b="0" i="0" u="none" strike="noStrike" kern="1200" baseline="0" dirty="0" smtClean="0">
                <a:solidFill>
                  <a:schemeClr val="tx1"/>
                </a:solidFill>
                <a:latin typeface="+mn-lt"/>
                <a:ea typeface="+mn-ea"/>
                <a:cs typeface="+mn-cs"/>
              </a:rPr>
              <a:t>During a month, some branches elongated and others retracted. </a:t>
            </a:r>
            <a:r>
              <a:rPr lang="en-US" sz="1200" b="0" i="1" u="none" strike="noStrike" kern="1200" baseline="0" dirty="0" smtClean="0">
                <a:solidFill>
                  <a:schemeClr val="tx1"/>
                </a:solidFill>
                <a:latin typeface="+mn-lt"/>
                <a:ea typeface="+mn-ea"/>
                <a:cs typeface="+mn-cs"/>
              </a:rPr>
              <a:t>Source: </a:t>
            </a:r>
            <a:r>
              <a:rPr lang="en-US" sz="1200" b="0" i="0" u="none" strike="noStrike" kern="1200" baseline="0" dirty="0" smtClean="0">
                <a:solidFill>
                  <a:schemeClr val="tx1"/>
                </a:solidFill>
                <a:latin typeface="+mn-lt"/>
                <a:ea typeface="+mn-ea"/>
                <a:cs typeface="+mn-cs"/>
              </a:rPr>
              <a:t>Reprinted from “Changes in Dendritic Branching of Adult Mammalian Neurons Revealed by</a:t>
            </a:r>
          </a:p>
          <a:p>
            <a:r>
              <a:rPr lang="en-US" sz="1200" b="0" i="0" u="none" strike="noStrike" kern="1200" baseline="0" dirty="0" smtClean="0">
                <a:solidFill>
                  <a:schemeClr val="tx1"/>
                </a:solidFill>
                <a:latin typeface="+mn-lt"/>
                <a:ea typeface="+mn-ea"/>
                <a:cs typeface="+mn-cs"/>
              </a:rPr>
              <a:t>Repeated Imaging in Situ,” by D. Purves and R. D. Hadley, </a:t>
            </a:r>
            <a:r>
              <a:rPr lang="en-US" sz="1200" b="0" i="1" u="none" strike="noStrike" kern="1200" baseline="0" dirty="0" smtClean="0">
                <a:solidFill>
                  <a:schemeClr val="tx1"/>
                </a:solidFill>
                <a:latin typeface="+mn-lt"/>
                <a:ea typeface="+mn-ea"/>
                <a:cs typeface="+mn-cs"/>
              </a:rPr>
              <a:t>Nature, 315, </a:t>
            </a:r>
            <a:r>
              <a:rPr lang="en-US" sz="1200" b="0" i="0" u="none" strike="noStrike" kern="1200" baseline="0" dirty="0" smtClean="0">
                <a:solidFill>
                  <a:schemeClr val="tx1"/>
                </a:solidFill>
                <a:latin typeface="+mn-lt"/>
                <a:ea typeface="+mn-ea"/>
                <a:cs typeface="+mn-cs"/>
              </a:rPr>
              <a:t>pp. 404–406. Reprinted by permission.</a:t>
            </a:r>
            <a:endParaRPr lang="en-US" altLang="en-US" dirty="0" smtClean="0"/>
          </a:p>
        </p:txBody>
      </p:sp>
      <p:sp>
        <p:nvSpPr>
          <p:cNvPr id="10752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AC7DF6A-8EB2-4FB0-899D-4EB4C2DFB56E}" type="slidenum">
              <a:rPr lang="en-US" altLang="en-US" sz="1200"/>
              <a:pPr/>
              <a:t>90</a:t>
            </a:fld>
            <a:endParaRPr lang="en-US" altLang="en-US" sz="1200" dirty="0"/>
          </a:p>
        </p:txBody>
      </p:sp>
    </p:spTree>
    <p:extLst>
      <p:ext uri="{BB962C8B-B14F-4D97-AF65-F5344CB8AC3E}">
        <p14:creationId xmlns:p14="http://schemas.microsoft.com/office/powerpoint/2010/main" val="296580448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957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7C97D89-80C0-49E5-8FEC-0963A7449EAB}" type="slidenum">
              <a:rPr lang="en-US" altLang="en-US" sz="1200"/>
              <a:pPr/>
              <a:t>91</a:t>
            </a:fld>
            <a:endParaRPr lang="en-US" altLang="en-US" sz="1200" dirty="0"/>
          </a:p>
        </p:txBody>
      </p:sp>
    </p:spTree>
    <p:extLst>
      <p:ext uri="{BB962C8B-B14F-4D97-AF65-F5344CB8AC3E}">
        <p14:creationId xmlns:p14="http://schemas.microsoft.com/office/powerpoint/2010/main" val="36507084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Figure 4.18 Effect of a stimulating environment</a:t>
            </a:r>
          </a:p>
          <a:p>
            <a:r>
              <a:rPr lang="en-US" sz="1200" b="0" i="0" u="none" strike="noStrike" kern="1200" baseline="0" dirty="0" smtClean="0">
                <a:solidFill>
                  <a:schemeClr val="tx1"/>
                </a:solidFill>
                <a:latin typeface="+mn-lt"/>
                <a:ea typeface="+mn-ea"/>
                <a:cs typeface="+mn-cs"/>
              </a:rPr>
              <a:t>(a) A jewelfish reared in isolation develops neurons with fewer branches. (b) A fish reared with others has more dendritic branches. </a:t>
            </a:r>
            <a:r>
              <a:rPr lang="en-US" sz="1200" b="0" i="1" u="none" strike="noStrike" kern="1200" baseline="0" dirty="0" smtClean="0">
                <a:solidFill>
                  <a:schemeClr val="tx1"/>
                </a:solidFill>
                <a:latin typeface="+mn-lt"/>
                <a:ea typeface="+mn-ea"/>
                <a:cs typeface="+mn-cs"/>
              </a:rPr>
              <a:t>Source: </a:t>
            </a:r>
            <a:r>
              <a:rPr lang="en-US" sz="1200" b="0" i="0" u="none" strike="noStrike" kern="1200" baseline="0" dirty="0" smtClean="0">
                <a:solidFill>
                  <a:schemeClr val="tx1"/>
                </a:solidFill>
                <a:latin typeface="+mn-lt"/>
                <a:ea typeface="+mn-ea"/>
                <a:cs typeface="+mn-cs"/>
              </a:rPr>
              <a:t>Richard Coss.</a:t>
            </a:r>
            <a:endParaRPr lang="en-US" altLang="en-US" dirty="0" smtClean="0"/>
          </a:p>
        </p:txBody>
      </p:sp>
      <p:sp>
        <p:nvSpPr>
          <p:cNvPr id="10854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8D6BCCC-BDF2-425F-B7D1-D026962BAE35}" type="slidenum">
              <a:rPr lang="en-US" altLang="en-US" sz="1200"/>
              <a:pPr/>
              <a:t>92</a:t>
            </a:fld>
            <a:endParaRPr lang="en-US" altLang="en-US" sz="1200" dirty="0"/>
          </a:p>
        </p:txBody>
      </p:sp>
    </p:spTree>
    <p:extLst>
      <p:ext uri="{BB962C8B-B14F-4D97-AF65-F5344CB8AC3E}">
        <p14:creationId xmlns:p14="http://schemas.microsoft.com/office/powerpoint/2010/main" val="245252221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059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5EACB8A-6AFA-4119-8733-E4669A97D806}" type="slidenum">
              <a:rPr lang="en-US" altLang="en-US" sz="1200"/>
              <a:pPr/>
              <a:t>93</a:t>
            </a:fld>
            <a:endParaRPr lang="en-US" altLang="en-US" sz="1200" dirty="0"/>
          </a:p>
        </p:txBody>
      </p:sp>
    </p:spTree>
    <p:extLst>
      <p:ext uri="{BB962C8B-B14F-4D97-AF65-F5344CB8AC3E}">
        <p14:creationId xmlns:p14="http://schemas.microsoft.com/office/powerpoint/2010/main" val="97182468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162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66054C18-5AAE-46C7-A2DB-95FA81236889}" type="slidenum">
              <a:rPr lang="en-US" altLang="en-US" sz="1200"/>
              <a:pPr/>
              <a:t>94</a:t>
            </a:fld>
            <a:endParaRPr lang="en-US" altLang="en-US" sz="1200" dirty="0"/>
          </a:p>
        </p:txBody>
      </p:sp>
    </p:spTree>
    <p:extLst>
      <p:ext uri="{BB962C8B-B14F-4D97-AF65-F5344CB8AC3E}">
        <p14:creationId xmlns:p14="http://schemas.microsoft.com/office/powerpoint/2010/main" val="310510633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264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86E05DB4-2F73-434B-9844-D357B83AA955}" type="slidenum">
              <a:rPr lang="en-US" altLang="en-US" sz="1200"/>
              <a:pPr/>
              <a:t>95</a:t>
            </a:fld>
            <a:endParaRPr lang="en-US" altLang="en-US" sz="1200" dirty="0"/>
          </a:p>
        </p:txBody>
      </p:sp>
    </p:spTree>
    <p:extLst>
      <p:ext uri="{BB962C8B-B14F-4D97-AF65-F5344CB8AC3E}">
        <p14:creationId xmlns:p14="http://schemas.microsoft.com/office/powerpoint/2010/main" val="218421784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366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E8EB3844-8157-4EED-B0EA-017C2AC8DD7E}" type="slidenum">
              <a:rPr lang="en-US" altLang="en-US" sz="1200"/>
              <a:pPr/>
              <a:t>96</a:t>
            </a:fld>
            <a:endParaRPr lang="en-US" altLang="en-US" sz="1200" dirty="0"/>
          </a:p>
        </p:txBody>
      </p:sp>
    </p:spTree>
    <p:extLst>
      <p:ext uri="{BB962C8B-B14F-4D97-AF65-F5344CB8AC3E}">
        <p14:creationId xmlns:p14="http://schemas.microsoft.com/office/powerpoint/2010/main" val="4031959131"/>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Figure 4.19 Brain correlates of music practice</a:t>
            </a:r>
          </a:p>
          <a:p>
            <a:r>
              <a:rPr lang="en-US" sz="1200" b="0" i="0" u="none" strike="noStrike" kern="1200" baseline="0" dirty="0" smtClean="0">
                <a:solidFill>
                  <a:schemeClr val="tx1"/>
                </a:solidFill>
                <a:latin typeface="+mn-lt"/>
                <a:ea typeface="+mn-ea"/>
                <a:cs typeface="+mn-cs"/>
              </a:rPr>
              <a:t>Areas marked in red showed thicker gray matter among professional keyboard players than in amateurs and thicker among amateurs than in nonmusicians. Areas marked in yellow showed even stronger differences in that same direction. </a:t>
            </a:r>
            <a:r>
              <a:rPr lang="en-US" sz="1200" b="0" i="1" u="none" strike="noStrike" kern="1200" baseline="0" dirty="0" smtClean="0">
                <a:solidFill>
                  <a:schemeClr val="tx1"/>
                </a:solidFill>
                <a:latin typeface="+mn-lt"/>
                <a:ea typeface="+mn-ea"/>
                <a:cs typeface="+mn-cs"/>
              </a:rPr>
              <a:t>Source: </a:t>
            </a:r>
            <a:r>
              <a:rPr lang="en-US" sz="1200" b="0" i="0" u="none" strike="noStrike" kern="1200" baseline="0" dirty="0" smtClean="0">
                <a:solidFill>
                  <a:schemeClr val="tx1"/>
                </a:solidFill>
                <a:latin typeface="+mn-lt"/>
                <a:ea typeface="+mn-ea"/>
                <a:cs typeface="+mn-cs"/>
              </a:rPr>
              <a:t>Gaser &amp; Schlaug, 2003 Special Training in Adulthood.</a:t>
            </a:r>
          </a:p>
        </p:txBody>
      </p:sp>
      <p:sp>
        <p:nvSpPr>
          <p:cNvPr id="11469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0E024028-2CDA-45B3-9AB7-7A65E96FAD4E}" type="slidenum">
              <a:rPr lang="en-US" altLang="en-US" sz="1200"/>
              <a:pPr/>
              <a:t>97</a:t>
            </a:fld>
            <a:endParaRPr lang="en-US" altLang="en-US" sz="1200" dirty="0"/>
          </a:p>
        </p:txBody>
      </p:sp>
    </p:spTree>
    <p:extLst>
      <p:ext uri="{BB962C8B-B14F-4D97-AF65-F5344CB8AC3E}">
        <p14:creationId xmlns:p14="http://schemas.microsoft.com/office/powerpoint/2010/main" val="39931564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571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6185731-82E6-4AEE-B6A5-0AA335F4D763}" type="slidenum">
              <a:rPr lang="en-US" altLang="en-US" sz="1200"/>
              <a:pPr/>
              <a:t>98</a:t>
            </a:fld>
            <a:endParaRPr lang="en-US" altLang="en-US" sz="1200" dirty="0"/>
          </a:p>
        </p:txBody>
      </p:sp>
    </p:spTree>
    <p:extLst>
      <p:ext uri="{BB962C8B-B14F-4D97-AF65-F5344CB8AC3E}">
        <p14:creationId xmlns:p14="http://schemas.microsoft.com/office/powerpoint/2010/main" val="94414037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67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10812EF7-06AD-46F6-9603-D662D2C8AA1C}" type="slidenum">
              <a:rPr lang="en-US" altLang="en-US" sz="1200"/>
              <a:pPr/>
              <a:t>99</a:t>
            </a:fld>
            <a:endParaRPr lang="en-US" altLang="en-US" sz="1200" dirty="0"/>
          </a:p>
        </p:txBody>
      </p:sp>
    </p:spTree>
    <p:extLst>
      <p:ext uri="{BB962C8B-B14F-4D97-AF65-F5344CB8AC3E}">
        <p14:creationId xmlns:p14="http://schemas.microsoft.com/office/powerpoint/2010/main" val="29518631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Figure 4.2 How DNA controls development of the organism</a:t>
            </a:r>
          </a:p>
          <a:p>
            <a:r>
              <a:rPr lang="en-US" sz="1200" b="0" i="0" u="none" strike="noStrike" kern="1200" baseline="0" dirty="0" smtClean="0">
                <a:solidFill>
                  <a:schemeClr val="tx1"/>
                </a:solidFill>
                <a:latin typeface="+mn-lt"/>
                <a:ea typeface="+mn-ea"/>
                <a:cs typeface="+mn-cs"/>
              </a:rPr>
              <a:t>The sequence of bases along a strand of DNA determines the order of bases along a strand of RNA; RNA in turn controls the sequence of amino acids in a protein molecule. © Cengage Learning 2013.</a:t>
            </a:r>
            <a:endParaRPr lang="en-US" altLang="en-US" dirty="0" smtClean="0"/>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C05B286-E489-416B-8779-5E9ADFCB4A80}" type="slidenum">
              <a:rPr lang="en-US" altLang="en-US" sz="1200"/>
              <a:pPr/>
              <a:t>10</a:t>
            </a:fld>
            <a:endParaRPr lang="en-US" altLang="en-US" sz="1200" dirty="0"/>
          </a:p>
        </p:txBody>
      </p:sp>
    </p:spTree>
    <p:extLst>
      <p:ext uri="{BB962C8B-B14F-4D97-AF65-F5344CB8AC3E}">
        <p14:creationId xmlns:p14="http://schemas.microsoft.com/office/powerpoint/2010/main" val="731345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77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622D059-AC8F-41FA-B4C2-F65EC34F77F1}" type="slidenum">
              <a:rPr lang="en-US" altLang="en-US" sz="1200"/>
              <a:pPr/>
              <a:t>102</a:t>
            </a:fld>
            <a:endParaRPr lang="en-US" altLang="en-US" sz="1200" dirty="0"/>
          </a:p>
        </p:txBody>
      </p:sp>
    </p:spTree>
    <p:extLst>
      <p:ext uri="{BB962C8B-B14F-4D97-AF65-F5344CB8AC3E}">
        <p14:creationId xmlns:p14="http://schemas.microsoft.com/office/powerpoint/2010/main" val="16072291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dirty="0" smtClean="0"/>
              <a:t>Figure 4.20 </a:t>
            </a:r>
            <a:r>
              <a:rPr lang="en-US" sz="1200" b="0" dirty="0" smtClean="0"/>
              <a:t>(new to 13</a:t>
            </a:r>
            <a:r>
              <a:rPr lang="en-US" sz="1200" b="0" baseline="30000" dirty="0" smtClean="0"/>
              <a:t>th</a:t>
            </a:r>
            <a:r>
              <a:rPr lang="en-US" sz="1200" b="0" dirty="0" smtClean="0"/>
              <a:t> edition)</a:t>
            </a:r>
            <a:r>
              <a:rPr lang="en-US" sz="1200" b="1" dirty="0" smtClean="0"/>
              <a:t> Changes in Attitudes toward Risky Behaviors</a:t>
            </a:r>
          </a:p>
          <a:p>
            <a:r>
              <a:rPr lang="en-US" sz="1200" dirty="0" smtClean="0"/>
              <a:t>People of various ages were asked how favorable they felt toward risky actions such as bicycling down a staircase or surfing in very high waves.</a:t>
            </a:r>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624B4A9-6D7E-47FA-80D6-4C53BD98FFDE}" type="slidenum">
              <a:rPr lang="en-US" altLang="en-US" sz="1200"/>
              <a:pPr/>
              <a:t>103</a:t>
            </a:fld>
            <a:endParaRPr lang="en-US" altLang="en-US" sz="1200" dirty="0"/>
          </a:p>
        </p:txBody>
      </p:sp>
    </p:spTree>
    <p:extLst>
      <p:ext uri="{BB962C8B-B14F-4D97-AF65-F5344CB8AC3E}">
        <p14:creationId xmlns:p14="http://schemas.microsoft.com/office/powerpoint/2010/main" val="1600643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a:r>
              <a:rPr lang="en-US" b="1" dirty="0" smtClean="0"/>
              <a:t>ZITS </a:t>
            </a:r>
            <a:r>
              <a:rPr lang="en-US" dirty="0" smtClean="0"/>
              <a:t>(no longer in 13</a:t>
            </a:r>
            <a:r>
              <a:rPr lang="en-US" baseline="30000" dirty="0" smtClean="0"/>
              <a:t>th</a:t>
            </a:r>
            <a:r>
              <a:rPr lang="en-US" dirty="0" smtClean="0"/>
              <a:t> edition)</a:t>
            </a:r>
          </a:p>
          <a:p>
            <a:pPr algn="l"/>
            <a:r>
              <a:rPr lang="en-US" dirty="0" smtClean="0"/>
              <a:t>Comic from 3/9/08- by Jerry Scott &amp; Jim </a:t>
            </a:r>
            <a:r>
              <a:rPr lang="en-US" dirty="0" err="1" smtClean="0"/>
              <a:t>Borgman</a:t>
            </a:r>
            <a:endParaRPr lang="en-US" dirty="0" smtClean="0"/>
          </a:p>
        </p:txBody>
      </p:sp>
      <p:sp>
        <p:nvSpPr>
          <p:cNvPr id="9114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4624B4A9-6D7E-47FA-80D6-4C53BD98FFDE}" type="slidenum">
              <a:rPr lang="en-US" altLang="en-US" sz="1200"/>
              <a:pPr/>
              <a:t>104</a:t>
            </a:fld>
            <a:endParaRPr lang="en-US" altLang="en-US" sz="1200" dirty="0"/>
          </a:p>
        </p:txBody>
      </p:sp>
    </p:spTree>
    <p:extLst>
      <p:ext uri="{BB962C8B-B14F-4D97-AF65-F5344CB8AC3E}">
        <p14:creationId xmlns:p14="http://schemas.microsoft.com/office/powerpoint/2010/main" val="1600643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1981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B69154BA-DA5F-4897-95FD-D43E4B6F17C0}" type="slidenum">
              <a:rPr lang="en-US" altLang="en-US" sz="1200"/>
              <a:pPr/>
              <a:t>105</a:t>
            </a:fld>
            <a:endParaRPr lang="en-US" altLang="en-US" sz="1200" dirty="0"/>
          </a:p>
        </p:txBody>
      </p:sp>
    </p:spTree>
    <p:extLst>
      <p:ext uri="{BB962C8B-B14F-4D97-AF65-F5344CB8AC3E}">
        <p14:creationId xmlns:p14="http://schemas.microsoft.com/office/powerpoint/2010/main" val="96569677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2186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9AEAA95A-35FD-4E1C-9740-69F41CC8417B}" type="slidenum">
              <a:rPr lang="en-US" altLang="en-US" sz="1200"/>
              <a:pPr/>
              <a:t>108</a:t>
            </a:fld>
            <a:endParaRPr lang="en-US" altLang="en-US" sz="1200" dirty="0"/>
          </a:p>
        </p:txBody>
      </p:sp>
    </p:spTree>
    <p:extLst>
      <p:ext uri="{BB962C8B-B14F-4D97-AF65-F5344CB8AC3E}">
        <p14:creationId xmlns:p14="http://schemas.microsoft.com/office/powerpoint/2010/main" val="156614209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2288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31172CDA-99E9-4F75-8439-88B6C5757747}" type="slidenum">
              <a:rPr lang="en-US" altLang="en-US" sz="1200"/>
              <a:pPr/>
              <a:t>109</a:t>
            </a:fld>
            <a:endParaRPr lang="en-US" altLang="en-US" sz="1200" dirty="0"/>
          </a:p>
        </p:txBody>
      </p:sp>
    </p:spTree>
    <p:extLst>
      <p:ext uri="{BB962C8B-B14F-4D97-AF65-F5344CB8AC3E}">
        <p14:creationId xmlns:p14="http://schemas.microsoft.com/office/powerpoint/2010/main" val="304424218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b="1" i="0" u="none" strike="noStrike" kern="1200" baseline="0" dirty="0" smtClean="0">
                <a:solidFill>
                  <a:schemeClr val="tx1"/>
                </a:solidFill>
                <a:latin typeface="+mn-lt"/>
                <a:ea typeface="+mn-ea"/>
                <a:cs typeface="+mn-cs"/>
              </a:rPr>
              <a:t>Figure 4.21 Three damaged human brains </a:t>
            </a:r>
            <a:r>
              <a:rPr lang="en-US" sz="1200" b="0" i="0" u="none" strike="noStrike" kern="1200" baseline="0" dirty="0" smtClean="0">
                <a:solidFill>
                  <a:schemeClr val="tx1"/>
                </a:solidFill>
                <a:latin typeface="+mn-lt"/>
                <a:ea typeface="+mn-ea"/>
                <a:cs typeface="+mn-cs"/>
              </a:rPr>
              <a:t>(4.20 in 12</a:t>
            </a:r>
            <a:r>
              <a:rPr lang="en-US" sz="1200" b="0" i="0" u="none" strike="noStrike" kern="1200" baseline="30000" dirty="0" smtClean="0">
                <a:solidFill>
                  <a:schemeClr val="tx1"/>
                </a:solidFill>
                <a:latin typeface="+mn-lt"/>
                <a:ea typeface="+mn-ea"/>
                <a:cs typeface="+mn-cs"/>
              </a:rPr>
              <a:t>th</a:t>
            </a:r>
            <a:r>
              <a:rPr lang="en-US" sz="1200" b="0" i="0" u="none" strike="noStrike" kern="1200" baseline="0" dirty="0" smtClean="0">
                <a:solidFill>
                  <a:schemeClr val="tx1"/>
                </a:solidFill>
                <a:latin typeface="+mn-lt"/>
                <a:ea typeface="+mn-ea"/>
                <a:cs typeface="+mn-cs"/>
              </a:rPr>
              <a:t> edition)</a:t>
            </a:r>
          </a:p>
          <a:p>
            <a:r>
              <a:rPr lang="en-US" sz="1200" b="0" i="0" u="none" strike="noStrike" kern="1200" baseline="0" dirty="0" smtClean="0">
                <a:solidFill>
                  <a:schemeClr val="tx1"/>
                </a:solidFill>
                <a:latin typeface="+mn-lt"/>
                <a:ea typeface="+mn-ea"/>
                <a:cs typeface="+mn-cs"/>
              </a:rPr>
              <a:t>(a) Brain of a person who died immediately after a stroke. Note the swelling on the right side. (b) Brain of someone who survived for a long time after a stroke. Note the cavities on the left side, where many cells were lost. (c) Brain of a person who suffered a gunshot wound and died immediately. Courtesy of Dana Copeland.</a:t>
            </a:r>
            <a:endParaRPr lang="en-US" altLang="en-US" dirty="0" smtClean="0"/>
          </a:p>
        </p:txBody>
      </p:sp>
      <p:sp>
        <p:nvSpPr>
          <p:cNvPr id="12390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C3EEE70D-51CE-40F3-A24D-8718845115A3}" type="slidenum">
              <a:rPr lang="en-US" altLang="en-US" sz="1200"/>
              <a:pPr/>
              <a:t>110</a:t>
            </a:fld>
            <a:endParaRPr lang="en-US" altLang="en-US" sz="1200" dirty="0"/>
          </a:p>
        </p:txBody>
      </p:sp>
    </p:spTree>
    <p:extLst>
      <p:ext uri="{BB962C8B-B14F-4D97-AF65-F5344CB8AC3E}">
        <p14:creationId xmlns:p14="http://schemas.microsoft.com/office/powerpoint/2010/main" val="334646988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49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24932"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A7C467A2-AB3E-41B8-9179-2E2C7F61A42E}" type="slidenum">
              <a:rPr lang="en-US" altLang="en-US" sz="1200"/>
              <a:pPr/>
              <a:t>111</a:t>
            </a:fld>
            <a:endParaRPr lang="en-US" altLang="en-US" sz="1200" dirty="0"/>
          </a:p>
        </p:txBody>
      </p:sp>
    </p:spTree>
    <p:extLst>
      <p:ext uri="{BB962C8B-B14F-4D97-AF65-F5344CB8AC3E}">
        <p14:creationId xmlns:p14="http://schemas.microsoft.com/office/powerpoint/2010/main" val="1121400300"/>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2595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70051229-3732-4793-92D3-F5E49DB9435E}" type="slidenum">
              <a:rPr lang="en-US" altLang="en-US" sz="1200"/>
              <a:pPr/>
              <a:t>112</a:t>
            </a:fld>
            <a:endParaRPr lang="en-US" altLang="en-US" sz="1200" dirty="0"/>
          </a:p>
        </p:txBody>
      </p:sp>
    </p:spTree>
    <p:extLst>
      <p:ext uri="{BB962C8B-B14F-4D97-AF65-F5344CB8AC3E}">
        <p14:creationId xmlns:p14="http://schemas.microsoft.com/office/powerpoint/2010/main" val="140014560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69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26980"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D45E9BB9-F60C-4438-893C-B9B7192E3231}" type="slidenum">
              <a:rPr lang="en-US" altLang="en-US" sz="1200"/>
              <a:pPr/>
              <a:t>113</a:t>
            </a:fld>
            <a:endParaRPr lang="en-US" altLang="en-US" sz="1200" dirty="0"/>
          </a:p>
        </p:txBody>
      </p:sp>
    </p:spTree>
    <p:extLst>
      <p:ext uri="{BB962C8B-B14F-4D97-AF65-F5344CB8AC3E}">
        <p14:creationId xmlns:p14="http://schemas.microsoft.com/office/powerpoint/2010/main" val="72747586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1171575" y="0"/>
            <a:ext cx="7972425" cy="6781800"/>
          </a:xfrm>
          <a:prstGeom prst="rect">
            <a:avLst/>
          </a:prstGeom>
        </p:spPr>
      </p:pic>
      <p:sp>
        <p:nvSpPr>
          <p:cNvPr id="2" name="Title 1"/>
          <p:cNvSpPr>
            <a:spLocks noGrp="1"/>
          </p:cNvSpPr>
          <p:nvPr>
            <p:ph type="ctrTitle"/>
          </p:nvPr>
        </p:nvSpPr>
        <p:spPr>
          <a:xfrm>
            <a:off x="1382523" y="3574039"/>
            <a:ext cx="6923275" cy="1531361"/>
          </a:xfrm>
        </p:spPr>
        <p:txBody>
          <a:bodyPr/>
          <a:lstStyle>
            <a:lvl1pPr algn="l">
              <a:defRPr sz="3600">
                <a:solidFill>
                  <a:srgbClr val="1E4394"/>
                </a:solidFill>
              </a:defRPr>
            </a:lvl1pPr>
          </a:lstStyle>
          <a:p>
            <a:r>
              <a:rPr lang="en-US" dirty="0" smtClean="0"/>
              <a:t>Click to edit Master title style</a:t>
            </a:r>
            <a:endParaRPr lang="en-US" dirty="0"/>
          </a:p>
        </p:txBody>
      </p:sp>
      <p:sp>
        <p:nvSpPr>
          <p:cNvPr id="7" name="Date Placeholder 3"/>
          <p:cNvSpPr>
            <a:spLocks noGrp="1"/>
          </p:cNvSpPr>
          <p:nvPr>
            <p:ph type="dt" sz="half" idx="10"/>
          </p:nvPr>
        </p:nvSpPr>
        <p:spPr>
          <a:xfrm>
            <a:off x="457200" y="6367108"/>
            <a:ext cx="2133600" cy="365125"/>
          </a:xfrm>
        </p:spPr>
        <p:txBody>
          <a:bodyPr/>
          <a:lstStyle>
            <a:lvl1pPr>
              <a:defRPr/>
            </a:lvl1pPr>
          </a:lstStyle>
          <a:p>
            <a:pPr>
              <a:defRPr/>
            </a:pPr>
            <a:endParaRPr lang="en-US" dirty="0"/>
          </a:p>
        </p:txBody>
      </p:sp>
      <p:sp>
        <p:nvSpPr>
          <p:cNvPr id="8" name="Footer Placeholder 4"/>
          <p:cNvSpPr>
            <a:spLocks noGrp="1"/>
          </p:cNvSpPr>
          <p:nvPr>
            <p:ph type="ftr" sz="quarter" idx="11"/>
          </p:nvPr>
        </p:nvSpPr>
        <p:spPr/>
        <p:txBody>
          <a:bodyPr/>
          <a:lstStyle>
            <a:lvl1pPr>
              <a:defRPr dirty="0"/>
            </a:lvl1pPr>
          </a:lstStyle>
          <a:p>
            <a:pPr>
              <a:defRPr/>
            </a:pPr>
            <a:endParaRPr lang="en-US" dirty="0"/>
          </a:p>
        </p:txBody>
      </p:sp>
      <p:sp>
        <p:nvSpPr>
          <p:cNvPr id="10" name="TextBox 6"/>
          <p:cNvSpPr txBox="1">
            <a:spLocks noChangeArrowheads="1"/>
          </p:cNvSpPr>
          <p:nvPr userDrawn="1"/>
        </p:nvSpPr>
        <p:spPr bwMode="auto">
          <a:xfrm>
            <a:off x="5715000" y="6471901"/>
            <a:ext cx="2671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lgn="r">
              <a:defRPr/>
            </a:pPr>
            <a:r>
              <a:rPr lang="en-US" sz="1200" dirty="0" smtClean="0">
                <a:solidFill>
                  <a:prstClr val="black"/>
                </a:solidFill>
              </a:rPr>
              <a:t>© Cengage Learning 2016</a:t>
            </a:r>
          </a:p>
        </p:txBody>
      </p:sp>
      <p:pic>
        <p:nvPicPr>
          <p:cNvPr id="13" name="Picture 12"/>
          <p:cNvPicPr>
            <a:picLocks noChangeAspect="1"/>
          </p:cNvPicPr>
          <p:nvPr userDrawn="1"/>
        </p:nvPicPr>
        <p:blipFill rotWithShape="1">
          <a:blip r:embed="rId3"/>
          <a:srcRect l="-1" r="402" b="13043"/>
          <a:stretch/>
        </p:blipFill>
        <p:spPr>
          <a:xfrm>
            <a:off x="76201" y="6019800"/>
            <a:ext cx="2362200" cy="762000"/>
          </a:xfrm>
          <a:prstGeom prst="rect">
            <a:avLst/>
          </a:prstGeom>
        </p:spPr>
      </p:pic>
      <p:pic>
        <p:nvPicPr>
          <p:cNvPr id="20" name="Picture 19"/>
          <p:cNvPicPr>
            <a:picLocks noChangeAspect="1"/>
          </p:cNvPicPr>
          <p:nvPr userDrawn="1"/>
        </p:nvPicPr>
        <p:blipFill rotWithShape="1">
          <a:blip r:embed="rId4"/>
          <a:srcRect t="9259"/>
          <a:stretch/>
        </p:blipFill>
        <p:spPr>
          <a:xfrm>
            <a:off x="0" y="-5525"/>
            <a:ext cx="1414124" cy="1490472"/>
          </a:xfrm>
          <a:prstGeom prst="rect">
            <a:avLst/>
          </a:prstGeom>
          <a:ln w="31750">
            <a:solidFill>
              <a:schemeClr val="bg1">
                <a:lumMod val="50000"/>
              </a:schemeClr>
            </a:solidFill>
          </a:ln>
          <a:effectLst>
            <a:softEdge rad="31750"/>
          </a:effectLst>
        </p:spPr>
      </p:pic>
      <p:sp>
        <p:nvSpPr>
          <p:cNvPr id="24" name="Text Placeholder 23"/>
          <p:cNvSpPr>
            <a:spLocks noGrp="1"/>
          </p:cNvSpPr>
          <p:nvPr>
            <p:ph type="body" sz="quarter" idx="13"/>
          </p:nvPr>
        </p:nvSpPr>
        <p:spPr>
          <a:xfrm>
            <a:off x="1382713" y="2590800"/>
            <a:ext cx="6923085" cy="1143000"/>
          </a:xfrm>
        </p:spPr>
        <p:txBody>
          <a:bodyPr/>
          <a:lstStyle>
            <a:lvl1pPr marL="0" indent="0">
              <a:buNone/>
              <a:defRPr sz="4000">
                <a:solidFill>
                  <a:srgbClr val="1E4394"/>
                </a:solidFill>
              </a:defRPr>
            </a:lvl1pPr>
          </a:lstStyle>
          <a:p>
            <a:pPr lvl="0"/>
            <a:r>
              <a:rPr lang="en-US" dirty="0" smtClean="0"/>
              <a:t>Click to edit Master text styles</a:t>
            </a:r>
          </a:p>
        </p:txBody>
      </p:sp>
    </p:spTree>
    <p:extLst>
      <p:ext uri="{BB962C8B-B14F-4D97-AF65-F5344CB8AC3E}">
        <p14:creationId xmlns:p14="http://schemas.microsoft.com/office/powerpoint/2010/main" val="80614563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Date Placeholder 1"/>
          <p:cNvSpPr>
            <a:spLocks noGrp="1"/>
          </p:cNvSpPr>
          <p:nvPr>
            <p:ph type="dt" sz="half" idx="10"/>
          </p:nvPr>
        </p:nvSpPr>
        <p:spPr/>
        <p:txBody>
          <a:bodyPr/>
          <a:lstStyle>
            <a:lvl1pPr>
              <a:defRPr/>
            </a:lvl1pPr>
          </a:lstStyle>
          <a:p>
            <a:pPr>
              <a:defRPr/>
            </a:pPr>
            <a:endParaRPr lang="en-US" dirty="0"/>
          </a:p>
        </p:txBody>
      </p:sp>
      <p:sp>
        <p:nvSpPr>
          <p:cNvPr id="4" name="Footer Placeholder 2"/>
          <p:cNvSpPr>
            <a:spLocks noGrp="1"/>
          </p:cNvSpPr>
          <p:nvPr>
            <p:ph type="ftr" sz="quarter" idx="11"/>
          </p:nvPr>
        </p:nvSpPr>
        <p:spPr/>
        <p:txBody>
          <a:bodyPr/>
          <a:lstStyle>
            <a:lvl1pPr>
              <a:defRPr dirty="0"/>
            </a:lvl1pPr>
          </a:lstStyle>
          <a:p>
            <a:pPr>
              <a:defRPr/>
            </a:pPr>
            <a:endParaRPr lang="en-US" dirty="0"/>
          </a:p>
        </p:txBody>
      </p:sp>
      <p:sp>
        <p:nvSpPr>
          <p:cNvPr id="5" name="Slide Number Placeholder 3"/>
          <p:cNvSpPr>
            <a:spLocks noGrp="1"/>
          </p:cNvSpPr>
          <p:nvPr>
            <p:ph type="sldNum" sz="quarter" idx="12"/>
          </p:nvPr>
        </p:nvSpPr>
        <p:spPr/>
        <p:txBody>
          <a:bodyPr/>
          <a:lstStyle>
            <a:lvl1pPr>
              <a:defRPr/>
            </a:lvl1pPr>
          </a:lstStyle>
          <a:p>
            <a:pPr>
              <a:defRPr/>
            </a:pPr>
            <a:fld id="{04BE63F4-A616-4BB9-A31E-CBB37186DD9F}" type="slidenum">
              <a:rPr lang="en-US"/>
              <a:pPr>
                <a:defRPr/>
              </a:pPr>
              <a:t>‹#›</a:t>
            </a:fld>
            <a:endParaRPr lang="en-US" dirty="0"/>
          </a:p>
        </p:txBody>
      </p:sp>
    </p:spTree>
    <p:extLst>
      <p:ext uri="{BB962C8B-B14F-4D97-AF65-F5344CB8AC3E}">
        <p14:creationId xmlns:p14="http://schemas.microsoft.com/office/powerpoint/2010/main" val="295420672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410590"/>
            <a:ext cx="8229600" cy="5295010"/>
          </a:xfrm>
        </p:spPr>
        <p:txBody>
          <a:bodyPr/>
          <a:lstStyle>
            <a:lvl1pPr>
              <a:defRPr>
                <a:latin typeface="Arial" pitchFamily="34" charset="0"/>
                <a:cs typeface="Arial" pitchFamily="34" charset="0"/>
              </a:defRPr>
            </a:lvl1pPr>
            <a:lvl2pPr>
              <a:defRPr>
                <a:latin typeface="Arial" pitchFamily="34" charset="0"/>
                <a:cs typeface="Arial" pitchFamily="34" charset="0"/>
              </a:defRPr>
            </a:lvl2pPr>
            <a:lvl3pPr>
              <a:defRPr>
                <a:latin typeface="Arial" pitchFamily="34" charset="0"/>
                <a:cs typeface="Arial" pitchFamily="34" charset="0"/>
              </a:defRPr>
            </a:lvl3pPr>
            <a:lvl4pPr>
              <a:defRPr>
                <a:latin typeface="Arial" pitchFamily="34" charset="0"/>
                <a:cs typeface="Arial" pitchFamily="34" charset="0"/>
              </a:defRPr>
            </a:lvl4pPr>
            <a:lvl5pPr>
              <a:defRPr>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2FAD20F-7F3B-4310-9FE7-99DF68270456}" type="slidenum">
              <a:rPr lang="en-US"/>
              <a:pPr>
                <a:defRPr/>
              </a:pPr>
              <a:t>‹#›</a:t>
            </a:fld>
            <a:endParaRPr lang="en-US" dirty="0"/>
          </a:p>
        </p:txBody>
      </p:sp>
      <p:sp>
        <p:nvSpPr>
          <p:cNvPr id="10" name="Title Placeholder 1"/>
          <p:cNvSpPr>
            <a:spLocks noGrp="1"/>
          </p:cNvSpPr>
          <p:nvPr>
            <p:ph type="title"/>
          </p:nvPr>
        </p:nvSpPr>
        <p:spPr bwMode="auto">
          <a:xfrm>
            <a:off x="0" y="12550"/>
            <a:ext cx="9139518" cy="1282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a:solidFill>
                  <a:srgbClr val="1E4394"/>
                </a:solidFill>
              </a:defRPr>
            </a:lvl1pPr>
          </a:lstStyle>
          <a:p>
            <a:pPr lvl="0"/>
            <a:r>
              <a:rPr lang="en-US" altLang="en-US" dirty="0" smtClean="0"/>
              <a:t>Click to edit Master title style</a:t>
            </a:r>
          </a:p>
        </p:txBody>
      </p:sp>
      <p:cxnSp>
        <p:nvCxnSpPr>
          <p:cNvPr id="11" name="Straight Connector 10"/>
          <p:cNvCxnSpPr/>
          <p:nvPr userDrawn="1"/>
        </p:nvCxnSpPr>
        <p:spPr>
          <a:xfrm>
            <a:off x="0" y="1302571"/>
            <a:ext cx="9144000" cy="0"/>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92905194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lvl1pPr>
              <a:defRPr/>
            </a:lvl1pPr>
          </a:lstStyle>
          <a:p>
            <a:pPr>
              <a:defRPr/>
            </a:pPr>
            <a:endParaRPr lang="en-US" dirty="0"/>
          </a:p>
        </p:txBody>
      </p:sp>
      <p:sp>
        <p:nvSpPr>
          <p:cNvPr id="6" name="Footer Placeholder 4"/>
          <p:cNvSpPr>
            <a:spLocks noGrp="1"/>
          </p:cNvSpPr>
          <p:nvPr>
            <p:ph type="ftr" sz="quarter" idx="11"/>
          </p:nvPr>
        </p:nvSpPr>
        <p:spPr/>
        <p:txBody>
          <a:bodyPr/>
          <a:lstStyle>
            <a:lvl1pPr>
              <a:defRPr dirty="0"/>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82FAD20F-7F3B-4310-9FE7-99DF68270456}" type="slidenum">
              <a:rPr lang="en-US"/>
              <a:pPr>
                <a:defRPr/>
              </a:pPr>
              <a:t>‹#›</a:t>
            </a:fld>
            <a:endParaRPr lang="en-US" dirty="0"/>
          </a:p>
        </p:txBody>
      </p:sp>
      <p:sp>
        <p:nvSpPr>
          <p:cNvPr id="12" name="Title Placeholder 1"/>
          <p:cNvSpPr>
            <a:spLocks noGrp="1"/>
          </p:cNvSpPr>
          <p:nvPr>
            <p:ph type="title"/>
          </p:nvPr>
        </p:nvSpPr>
        <p:spPr bwMode="auto">
          <a:xfrm>
            <a:off x="0" y="12551"/>
            <a:ext cx="9139518" cy="1206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a:defRPr baseline="0">
                <a:solidFill>
                  <a:srgbClr val="1E4394"/>
                </a:solidFill>
              </a:defRPr>
            </a:lvl1pPr>
          </a:lstStyle>
          <a:p>
            <a:pPr lvl="0"/>
            <a:r>
              <a:rPr lang="en-US" altLang="en-US" dirty="0" smtClean="0"/>
              <a:t>Click to edit Master title style</a:t>
            </a:r>
          </a:p>
        </p:txBody>
      </p:sp>
      <p:cxnSp>
        <p:nvCxnSpPr>
          <p:cNvPr id="9" name="Straight Connector 8"/>
          <p:cNvCxnSpPr/>
          <p:nvPr userDrawn="1"/>
        </p:nvCxnSpPr>
        <p:spPr>
          <a:xfrm>
            <a:off x="0" y="1302571"/>
            <a:ext cx="9144000" cy="0"/>
          </a:xfrm>
          <a:prstGeom prst="line">
            <a:avLst/>
          </a:prstGeom>
          <a:ln w="28575">
            <a:solidFill>
              <a:srgbClr val="C0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36071694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39417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623638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257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2570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433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pic>
        <p:nvPicPr>
          <p:cNvPr id="3" name="Picture 5"/>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141538"/>
            <a:ext cx="7772400" cy="1431925"/>
          </a:xfrm>
        </p:spPr>
        <p:txBody>
          <a:bodyPr anchor="ctr">
            <a:spAutoFit/>
          </a:bodyPr>
          <a:lstStyle>
            <a:lvl1pPr>
              <a:defRPr sz="4400"/>
            </a:lvl1pPr>
          </a:lstStyle>
          <a:p>
            <a:r>
              <a:rPr lang="en-US"/>
              <a:t>Click to edit Master title style</a:t>
            </a:r>
          </a:p>
        </p:txBody>
      </p:sp>
    </p:spTree>
    <p:extLst>
      <p:ext uri="{BB962C8B-B14F-4D97-AF65-F5344CB8AC3E}">
        <p14:creationId xmlns:p14="http://schemas.microsoft.com/office/powerpoint/2010/main" val="12373402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162800" cy="990600"/>
          </a:xfrm>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447800"/>
            <a:ext cx="8229600" cy="5105400"/>
          </a:xfrm>
        </p:spPr>
        <p:txBody>
          <a:bodyPr/>
          <a:lstStyle/>
          <a:p>
            <a:pPr lvl="0"/>
            <a:r>
              <a:rPr lang="en-US" dirty="0" smtClean="0"/>
              <a:t>Click to edit Master text styles</a:t>
            </a:r>
          </a:p>
          <a:p>
            <a:pPr lvl="1"/>
            <a:r>
              <a:rPr lang="en-US" dirty="0" smtClean="0"/>
              <a:t>Second level</a:t>
            </a:r>
          </a:p>
          <a:p>
            <a:pPr lvl="2"/>
            <a:r>
              <a:rPr lang="en-US" dirty="0" smtClean="0"/>
              <a:t>Third </a:t>
            </a:r>
            <a:r>
              <a:rPr lang="en-US" dirty="0" err="1" smtClean="0"/>
              <a:t>leve</a:t>
            </a:r>
            <a:endParaRPr lang="en-US" dirty="0" smtClean="0"/>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39245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D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25400" y="62972"/>
            <a:ext cx="9067800" cy="622828"/>
          </a:xfrm>
        </p:spPr>
        <p:txBody>
          <a:bodyPr anchor="t">
            <a:noAutofit/>
          </a:bodyPr>
          <a:lstStyle>
            <a:lvl1pPr algn="l">
              <a:defRPr sz="4000">
                <a:solidFill>
                  <a:schemeClr val="bg1"/>
                </a:solidFill>
                <a:latin typeface="Arial" panose="020B0604020202020204" pitchFamily="34" charset="0"/>
                <a:ea typeface="Verdana" pitchFamily="34" charset="0"/>
                <a:cs typeface="Arial" pitchFamily="34" charset="0"/>
              </a:defRPr>
            </a:lvl1pPr>
          </a:lstStyle>
          <a:p>
            <a:r>
              <a:rPr lang="en-US" dirty="0"/>
              <a:t>Click to edit Master title style</a:t>
            </a:r>
          </a:p>
        </p:txBody>
      </p:sp>
      <p:sp>
        <p:nvSpPr>
          <p:cNvPr id="9" name="Subtitle 8"/>
          <p:cNvSpPr>
            <a:spLocks noGrp="1"/>
          </p:cNvSpPr>
          <p:nvPr>
            <p:ph type="body" sz="quarter" idx="14" hasCustomPrompt="1"/>
          </p:nvPr>
        </p:nvSpPr>
        <p:spPr>
          <a:xfrm>
            <a:off x="685800" y="1686243"/>
            <a:ext cx="7772400" cy="1656713"/>
          </a:xfrm>
        </p:spPr>
        <p:txBody>
          <a:bodyPr anchor="b">
            <a:noAutofit/>
          </a:bodyPr>
          <a:lstStyle>
            <a:lvl1pPr marL="0" indent="0" algn="ctr">
              <a:spcBef>
                <a:spcPts val="0"/>
              </a:spcBef>
              <a:buNone/>
              <a:defRPr sz="3600" baseline="0">
                <a:latin typeface="Arial" panose="020B0604020202020204" pitchFamily="34" charset="0"/>
                <a:ea typeface="Verdana" pitchFamily="34" charset="0"/>
                <a:cs typeface="Arial" pitchFamily="34" charset="0"/>
              </a:defRPr>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3" name="Rectangle 12"/>
          <p:cNvSpPr/>
          <p:nvPr/>
        </p:nvSpPr>
        <p:spPr bwMode="white">
          <a:xfrm>
            <a:off x="-7938" y="6248400"/>
            <a:ext cx="9161464" cy="629874"/>
          </a:xfrm>
          <a:prstGeom prst="rect">
            <a:avLst/>
          </a:prstGeom>
          <a:solidFill>
            <a:srgbClr val="DA1C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Content Placeholder 4"/>
          <p:cNvSpPr>
            <a:spLocks noGrp="1"/>
          </p:cNvSpPr>
          <p:nvPr>
            <p:ph sz="quarter" idx="16"/>
          </p:nvPr>
        </p:nvSpPr>
        <p:spPr>
          <a:xfrm>
            <a:off x="1600200" y="6285230"/>
            <a:ext cx="7543800" cy="572770"/>
          </a:xfrm>
          <a:solidFill>
            <a:srgbClr val="DA1C1F"/>
          </a:solidFill>
        </p:spPr>
        <p:txBody>
          <a:bodyPr anchor="ctr">
            <a:noAutofit/>
          </a:bodyPr>
          <a:lstStyle>
            <a:lvl1pPr marL="0" indent="0" algn="ctr">
              <a:buNone/>
              <a:defRPr sz="1200">
                <a:solidFill>
                  <a:schemeClr val="bg1"/>
                </a:solidFill>
                <a:latin typeface="Arial" pitchFamily="34" charset="0"/>
                <a:cs typeface="Arial" pitchFamily="34" charset="0"/>
              </a:defRPr>
            </a:lvl1pPr>
            <a:lvl2pPr>
              <a:defRPr sz="1100">
                <a:latin typeface="Arial" pitchFamily="34" charset="0"/>
                <a:cs typeface="Arial" pitchFamily="34" charset="0"/>
              </a:defRPr>
            </a:lvl2pPr>
            <a:lvl3pPr>
              <a:defRPr sz="1100">
                <a:latin typeface="Arial" pitchFamily="34" charset="0"/>
                <a:cs typeface="Arial" pitchFamily="34" charset="0"/>
              </a:defRPr>
            </a:lvl3pPr>
            <a:lvl4pPr>
              <a:defRPr sz="1100">
                <a:latin typeface="Arial" pitchFamily="34" charset="0"/>
                <a:cs typeface="Arial" pitchFamily="34" charset="0"/>
              </a:defRPr>
            </a:lvl4pPr>
            <a:lvl5pPr>
              <a:defRPr sz="1100">
                <a:latin typeface="Arial" pitchFamily="34" charset="0"/>
                <a:cs typeface="Arial" pitchFamily="34" charset="0"/>
              </a:defRPr>
            </a:lvl5pPr>
          </a:lstStyle>
          <a:p>
            <a:pPr lvl="0"/>
            <a:r>
              <a:rPr lang="en-US" dirty="0"/>
              <a:t>Click to edit Master text styles</a:t>
            </a:r>
          </a:p>
        </p:txBody>
      </p:sp>
      <p:sp>
        <p:nvSpPr>
          <p:cNvPr id="12" name="Content Placeholder 6"/>
          <p:cNvSpPr>
            <a:spLocks noGrp="1"/>
          </p:cNvSpPr>
          <p:nvPr>
            <p:ph type="body" sz="quarter" idx="13" hasCustomPrompt="1"/>
          </p:nvPr>
        </p:nvSpPr>
        <p:spPr>
          <a:xfrm>
            <a:off x="25400" y="816430"/>
            <a:ext cx="8229600" cy="478970"/>
          </a:xfrm>
        </p:spPr>
        <p:txBody>
          <a:bodyPr>
            <a:noAutofit/>
          </a:bodyPr>
          <a:lstStyle>
            <a:lvl1pPr marL="0" indent="0">
              <a:spcBef>
                <a:spcPts val="0"/>
              </a:spcBef>
              <a:buNone/>
              <a:defRPr sz="2400">
                <a:solidFill>
                  <a:schemeClr val="bg1"/>
                </a:solidFill>
                <a:latin typeface="Arial" panose="020B0604020202020204" pitchFamily="34" charset="0"/>
                <a:ea typeface="Verdana" pitchFamily="34" charset="0"/>
                <a:cs typeface="Arial" pitchFamily="34" charset="0"/>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14" name="Text Placeholder 8"/>
          <p:cNvSpPr>
            <a:spLocks noGrp="1"/>
          </p:cNvSpPr>
          <p:nvPr>
            <p:ph type="body" sz="quarter" idx="15" hasCustomPrompt="1"/>
          </p:nvPr>
        </p:nvSpPr>
        <p:spPr>
          <a:xfrm>
            <a:off x="609600" y="3664114"/>
            <a:ext cx="8001000" cy="1998335"/>
          </a:xfrm>
        </p:spPr>
        <p:txBody>
          <a:bodyPr>
            <a:noAutofit/>
          </a:bodyPr>
          <a:lstStyle>
            <a:lvl1pPr marL="0" indent="0" algn="ctr">
              <a:spcBef>
                <a:spcPts val="0"/>
              </a:spcBef>
              <a:buNone/>
              <a:defRPr sz="3200">
                <a:latin typeface="Arial" panose="020B0604020202020204" pitchFamily="34" charset="0"/>
                <a:ea typeface="Verdana" pitchFamily="34" charset="0"/>
                <a:cs typeface="Arial" pitchFamily="34" charset="0"/>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Tree>
    <p:extLst>
      <p:ext uri="{BB962C8B-B14F-4D97-AF65-F5344CB8AC3E}">
        <p14:creationId xmlns:p14="http://schemas.microsoft.com/office/powerpoint/2010/main" val="95159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dirty="0">
                <a:solidFill>
                  <a:prstClr val="black">
                    <a:tint val="75000"/>
                  </a:prst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54A54DDF-4F27-4E6F-9E2C-45E3673CD020}" type="slidenum">
              <a:rPr lang="en-US"/>
              <a:pPr>
                <a:defRPr/>
              </a:pPr>
              <a:t>‹#›</a:t>
            </a:fld>
            <a:endParaRPr lang="en-US" dirty="0"/>
          </a:p>
        </p:txBody>
      </p:sp>
      <p:sp>
        <p:nvSpPr>
          <p:cNvPr id="1031" name="TextBox 6"/>
          <p:cNvSpPr txBox="1">
            <a:spLocks noChangeArrowheads="1"/>
          </p:cNvSpPr>
          <p:nvPr userDrawn="1"/>
        </p:nvSpPr>
        <p:spPr bwMode="auto">
          <a:xfrm>
            <a:off x="79375" y="6521450"/>
            <a:ext cx="267176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a:defRPr/>
            </a:pPr>
            <a:r>
              <a:rPr lang="en-US" sz="1200" dirty="0" smtClean="0">
                <a:solidFill>
                  <a:prstClr val="black"/>
                </a:solidFill>
              </a:rPr>
              <a:t>© Cengage Learning 2016</a:t>
            </a:r>
          </a:p>
        </p:txBody>
      </p:sp>
      <p:cxnSp>
        <p:nvCxnSpPr>
          <p:cNvPr id="8" name="Straight Connector 7"/>
          <p:cNvCxnSpPr/>
          <p:nvPr userDrawn="1"/>
        </p:nvCxnSpPr>
        <p:spPr>
          <a:xfrm>
            <a:off x="0" y="6858000"/>
            <a:ext cx="9144000" cy="0"/>
          </a:xfrm>
          <a:prstGeom prst="line">
            <a:avLst/>
          </a:prstGeom>
          <a:ln w="38100">
            <a:solidFill>
              <a:srgbClr val="B853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125612246"/>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Lst>
  <p:timing>
    <p:tnLst>
      <p:par>
        <p:cTn id="1" dur="indefinite" restart="never" nodeType="tmRoot"/>
      </p:par>
    </p:tnLst>
  </p:timing>
  <p:hf hdr="0" ftr="0" dt="0"/>
  <p:txStyles>
    <p:titleStyle>
      <a:lvl1pPr algn="l" rtl="0" eaLnBrk="0" fontAlgn="base" hangingPunct="0">
        <a:spcBef>
          <a:spcPct val="0"/>
        </a:spcBef>
        <a:spcAft>
          <a:spcPct val="0"/>
        </a:spcAft>
        <a:defRPr sz="3600"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2pPr>
      <a:lvl3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3pPr>
      <a:lvl4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4pPr>
      <a:lvl5pPr algn="l" rtl="0" eaLnBrk="0" fontAlgn="base" hangingPunct="0">
        <a:spcBef>
          <a:spcPct val="0"/>
        </a:spcBef>
        <a:spcAft>
          <a:spcPct val="0"/>
        </a:spcAft>
        <a:defRPr sz="4000">
          <a:solidFill>
            <a:schemeClr val="tx1"/>
          </a:solidFill>
          <a:latin typeface="Arial" panose="020B0604020202020204" pitchFamily="34" charset="0"/>
          <a:cs typeface="Arial" panose="020B0604020202020204" pitchFamily="34" charset="0"/>
        </a:defRPr>
      </a:lvl5pPr>
      <a:lvl6pPr marL="4572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6pPr>
      <a:lvl7pPr marL="9144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7pPr>
      <a:lvl8pPr marL="13716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8pPr>
      <a:lvl9pPr marL="1828800" algn="l" rtl="0" fontAlgn="base">
        <a:spcBef>
          <a:spcPct val="0"/>
        </a:spcBef>
        <a:spcAft>
          <a:spcPct val="0"/>
        </a:spcAft>
        <a:defRPr sz="4000">
          <a:solidFill>
            <a:schemeClr val="tx1"/>
          </a:solidFill>
          <a:latin typeface="Arial" panose="020B0604020202020204" pitchFamily="34" charset="0"/>
          <a:cs typeface="Arial" panose="020B0604020202020204" pitchFamily="34" charset="0"/>
        </a:defRPr>
      </a:lvl9pPr>
    </p:titleStyle>
    <p:bodyStyle>
      <a:lvl1pPr marL="342900" indent="-342900" algn="l" rtl="0" eaLnBrk="0" fontAlgn="base" hangingPunct="0">
        <a:spcBef>
          <a:spcPts val="9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ts val="9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ts val="9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ts val="9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ts val="9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hyperlink" Target="file:///E:\media\img_library\chapter5\pages\31009_05_u05.htm" TargetMode="Externa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0.jpeg"/><Relationship Id="rId2" Type="http://schemas.openxmlformats.org/officeDocument/2006/relationships/hyperlink" Target="file:///E:\media\img_library\chapter5\pages\31009_05_u05.htm" TargetMode="External"/><Relationship Id="rId1" Type="http://schemas.openxmlformats.org/officeDocument/2006/relationships/slideLayout" Target="../slideLayouts/slideLayout2.xml"/><Relationship Id="rId6" Type="http://schemas.openxmlformats.org/officeDocument/2006/relationships/hyperlink" Target="file:///E:\media\img_library\chapter5\pages\31009_05_u07.htm" TargetMode="External"/><Relationship Id="rId5" Type="http://schemas.openxmlformats.org/officeDocument/2006/relationships/image" Target="../media/image39.jpeg"/><Relationship Id="rId4" Type="http://schemas.openxmlformats.org/officeDocument/2006/relationships/hyperlink" Target="file:///E:\media\img_library\chapter5\pages\31009_05_u06.htm" TargetMode="Externa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91.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2.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96.xml"/><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3" Type="http://schemas.openxmlformats.org/officeDocument/2006/relationships/hyperlink" Target="file:///E:\media\img_library\chapter5\pages\31009_05_14.htm" TargetMode="External"/><Relationship Id="rId2" Type="http://schemas.openxmlformats.org/officeDocument/2006/relationships/notesSlide" Target="../notesSlides/notesSlide103.xml"/><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06.xml"/><Relationship Id="rId1" Type="http://schemas.openxmlformats.org/officeDocument/2006/relationships/slideLayout" Target="../slideLayouts/slideLayout8.xml"/><Relationship Id="rId4" Type="http://schemas.openxmlformats.org/officeDocument/2006/relationships/image" Target="../media/image46.png"/></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9.xml"/><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3" Type="http://schemas.openxmlformats.org/officeDocument/2006/relationships/hyperlink" Target="file:///E:\media\img_library\chapter5\pages\31009_05_u09.htm" TargetMode="External"/><Relationship Id="rId2" Type="http://schemas.openxmlformats.org/officeDocument/2006/relationships/notesSlide" Target="../notesSlides/notesSlide110.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3.xml"/><Relationship Id="rId1" Type="http://schemas.openxmlformats.org/officeDocument/2006/relationships/slideLayout" Target="../slideLayouts/slideLayout4.xml"/></Relationships>
</file>

<file path=ppt/slides/_rels/slide1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14.xml"/><Relationship Id="rId1" Type="http://schemas.openxmlformats.org/officeDocument/2006/relationships/slideLayout" Target="../slideLayouts/slideLayout4.xml"/></Relationships>
</file>

<file path=ppt/slides/_rels/slide129.xml.rels><?xml version="1.0" encoding="UTF-8" standalone="yes"?>
<Relationships xmlns="http://schemas.openxmlformats.org/package/2006/relationships"><Relationship Id="rId3" Type="http://schemas.openxmlformats.org/officeDocument/2006/relationships/hyperlink" Target="file:///E:\media\img_library\chapter5\pages\31009_05_01.htm" TargetMode="External"/><Relationship Id="rId2" Type="http://schemas.openxmlformats.org/officeDocument/2006/relationships/notesSlide" Target="../notesSlides/notesSlide115.xml"/><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1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3" Type="http://schemas.openxmlformats.org/officeDocument/2006/relationships/hyperlink" Target="file:///E:\media\img_library\chapter2\pages\31009_02_11.htm" TargetMode="External"/><Relationship Id="rId2" Type="http://schemas.openxmlformats.org/officeDocument/2006/relationships/notesSlide" Target="../notesSlides/notesSlide52.xml"/><Relationship Id="rId1" Type="http://schemas.openxmlformats.org/officeDocument/2006/relationships/slideLayout" Target="../slideLayouts/slideLayout3.xml"/><Relationship Id="rId4" Type="http://schemas.openxmlformats.org/officeDocument/2006/relationships/image" Target="../media/image23.jpe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hyperlink" Target="file:///E:\media\img_library\chapter2\pages\31009_02_11.htm" TargetMode="External"/><Relationship Id="rId2" Type="http://schemas.openxmlformats.org/officeDocument/2006/relationships/notesSlide" Target="../notesSlides/notesSlide55.xml"/><Relationship Id="rId1" Type="http://schemas.openxmlformats.org/officeDocument/2006/relationships/slideLayout" Target="../slideLayouts/slideLayout8.xml"/><Relationship Id="rId4" Type="http://schemas.openxmlformats.org/officeDocument/2006/relationships/image" Target="../media/image23.jpeg"/></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3" Type="http://schemas.openxmlformats.org/officeDocument/2006/relationships/hyperlink" Target="file:///E:\media\img_library\chapter5\pages\31009_05_u02.htm"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4" Type="http://schemas.openxmlformats.org/officeDocument/2006/relationships/image" Target="../media/image24.jpeg"/></Relationships>
</file>

<file path=ppt/slides/_rels/slide6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67.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hyperlink" Target="file:///E:\media\img_library\chapter5\pages\31009_05_u04.htm" TargetMode="External"/><Relationship Id="rId2" Type="http://schemas.openxmlformats.org/officeDocument/2006/relationships/notesSlide" Target="../notesSlides/notesSlide68.xml"/><Relationship Id="rId1" Type="http://schemas.openxmlformats.org/officeDocument/2006/relationships/slideLayout" Target="../slideLayouts/slideLayout3.xml"/><Relationship Id="rId4" Type="http://schemas.openxmlformats.org/officeDocument/2006/relationships/image" Target="../media/image29.jpe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file:///E:\media\img_library\chapter5\pages\31009_05_07.htm" TargetMode="Externa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7.xml"/><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3" Type="http://schemas.openxmlformats.org/officeDocument/2006/relationships/hyperlink" Target="file:///E:\media\img_library\chapter5\pages\31009_05_u08.htm" TargetMode="External"/><Relationship Id="rId2" Type="http://schemas.openxmlformats.org/officeDocument/2006/relationships/notesSlide" Target="../notesSlides/notesSlide89.xml"/><Relationship Id="rId1" Type="http://schemas.openxmlformats.org/officeDocument/2006/relationships/slideLayout" Target="../slideLayouts/slideLayout3.xml"/><Relationship Id="rId4" Type="http://schemas.openxmlformats.org/officeDocument/2006/relationships/image" Target="../media/image3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119296"/>
            <a:ext cx="8763000" cy="645268"/>
          </a:xfrm>
        </p:spPr>
        <p:txBody>
          <a:bodyPr/>
          <a:lstStyle/>
          <a:p>
            <a:pPr algn="l"/>
            <a:r>
              <a:rPr lang="en-US" sz="4000" b="1" dirty="0">
                <a:latin typeface="Arial" pitchFamily="34" charset="0"/>
                <a:cs typeface="Arial" pitchFamily="34" charset="0"/>
              </a:rPr>
              <a:t>Biological Psychology</a:t>
            </a:r>
            <a:r>
              <a:rPr lang="en-US" sz="4000" dirty="0">
                <a:latin typeface="Arial" pitchFamily="34" charset="0"/>
                <a:cs typeface="Arial" pitchFamily="34" charset="0"/>
              </a:rPr>
              <a:t> </a:t>
            </a:r>
          </a:p>
        </p:txBody>
      </p:sp>
      <p:sp>
        <p:nvSpPr>
          <p:cNvPr id="4" name="Text Placeholder 3"/>
          <p:cNvSpPr>
            <a:spLocks noGrp="1"/>
          </p:cNvSpPr>
          <p:nvPr>
            <p:ph type="body" sz="quarter" idx="13"/>
          </p:nvPr>
        </p:nvSpPr>
        <p:spPr>
          <a:xfrm>
            <a:off x="152400" y="838200"/>
            <a:ext cx="8763000" cy="404925"/>
          </a:xfrm>
        </p:spPr>
        <p:txBody>
          <a:bodyPr anchor="ctr"/>
          <a:lstStyle/>
          <a:p>
            <a:pPr>
              <a:spcBef>
                <a:spcPct val="0"/>
              </a:spcBef>
            </a:pPr>
            <a:r>
              <a:rPr lang="en-US" sz="2800" dirty="0">
                <a:latin typeface="Arial" pitchFamily="34" charset="0"/>
                <a:cs typeface="Arial" pitchFamily="34" charset="0"/>
              </a:rPr>
              <a:t>Thirteenth Edition</a:t>
            </a:r>
            <a:endParaRPr lang="en-US" sz="2800" b="1" dirty="0">
              <a:latin typeface="Arial" pitchFamily="34" charset="0"/>
              <a:cs typeface="Arial" pitchFamily="34" charset="0"/>
            </a:endParaRPr>
          </a:p>
        </p:txBody>
      </p:sp>
      <p:sp>
        <p:nvSpPr>
          <p:cNvPr id="5" name="Subtitle 4"/>
          <p:cNvSpPr>
            <a:spLocks noGrp="1"/>
          </p:cNvSpPr>
          <p:nvPr>
            <p:ph type="body" sz="quarter" idx="14"/>
          </p:nvPr>
        </p:nvSpPr>
        <p:spPr>
          <a:xfrm>
            <a:off x="747663" y="2667000"/>
            <a:ext cx="7862937" cy="2209800"/>
          </a:xfrm>
        </p:spPr>
        <p:txBody>
          <a:bodyPr anchor="ctr"/>
          <a:lstStyle/>
          <a:p>
            <a:pPr lvl="0" algn="ctr" eaLnBrk="0" fontAlgn="base" hangingPunct="0">
              <a:spcBef>
                <a:spcPts val="600"/>
              </a:spcBef>
              <a:spcAft>
                <a:spcPct val="0"/>
              </a:spcAft>
              <a:buClr>
                <a:srgbClr val="5C150B"/>
              </a:buClr>
              <a:buSzPct val="75000"/>
              <a:defRPr/>
            </a:pPr>
            <a:r>
              <a:rPr lang="en-US" altLang="en-US" sz="4000" b="1" dirty="0">
                <a:latin typeface="Arial" pitchFamily="34" charset="0"/>
                <a:cs typeface="Arial" pitchFamily="34" charset="0"/>
              </a:rPr>
              <a:t>Chapter 4</a:t>
            </a:r>
          </a:p>
          <a:p>
            <a:pPr lvl="0">
              <a:spcBef>
                <a:spcPts val="600"/>
              </a:spcBef>
              <a:buClr>
                <a:srgbClr val="5C150B"/>
              </a:buClr>
              <a:buSzPct val="75000"/>
              <a:defRPr/>
            </a:pPr>
            <a:r>
              <a:rPr lang="en-US" altLang="en-US" dirty="0">
                <a:latin typeface="Arial" pitchFamily="34" charset="0"/>
                <a:cs typeface="Arial" pitchFamily="34" charset="0"/>
              </a:rPr>
              <a:t>Genetics, Evolution, Development and Plasticity</a:t>
            </a:r>
            <a:endParaRPr lang="en-US" kern="0" dirty="0">
              <a:latin typeface="Arial" pitchFamily="34" charset="0"/>
              <a:ea typeface="+mn-ea"/>
              <a:cs typeface="Arial" pitchFamily="34" charset="0"/>
            </a:endParaRPr>
          </a:p>
        </p:txBody>
      </p:sp>
      <p:pic>
        <p:nvPicPr>
          <p:cNvPr id="11" name="Picture 10" title="Cengag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 y="6411467"/>
            <a:ext cx="1495325" cy="335143"/>
          </a:xfrm>
          <a:prstGeom prst="rect">
            <a:avLst/>
          </a:prstGeom>
          <a:solidFill>
            <a:srgbClr val="DA1C1F"/>
          </a:solidFill>
          <a:extLst/>
        </p:spPr>
      </p:pic>
      <p:sp>
        <p:nvSpPr>
          <p:cNvPr id="9" name="Text Placeholder 6"/>
          <p:cNvSpPr>
            <a:spLocks noGrp="1"/>
          </p:cNvSpPr>
          <p:nvPr>
            <p:ph sz="quarter" idx="16"/>
          </p:nvPr>
        </p:nvSpPr>
        <p:spPr>
          <a:xfrm>
            <a:off x="2107602" y="6341207"/>
            <a:ext cx="6322462" cy="446369"/>
          </a:xfrm>
        </p:spPr>
        <p:txBody>
          <a:bodyPr anchor="ctr"/>
          <a:lstStyle/>
          <a:p>
            <a:pPr marL="0" indent="0">
              <a:buNone/>
            </a:pPr>
            <a:r>
              <a:rPr lang="en-US" sz="1200" dirty="0">
                <a:solidFill>
                  <a:schemeClr val="bg1"/>
                </a:solidFill>
                <a:latin typeface="Arial" pitchFamily="34" charset="0"/>
                <a:cs typeface="Arial" pitchFamily="34" charset="0"/>
              </a:rPr>
              <a:t>© 2019 Cengage. All rights reserved.</a:t>
            </a:r>
            <a:endParaRPr lang="en-US" sz="1200" dirty="0">
              <a:solidFill>
                <a:schemeClr val="bg1"/>
              </a:solidFill>
              <a:latin typeface="Arial" pitchFamily="34" charset="0"/>
              <a:ea typeface="MS PGothic" panose="020B0600070205080204" pitchFamily="34" charset="-128"/>
              <a:cs typeface="Arial" pitchFamily="34" charset="0"/>
            </a:endParaRP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4995863"/>
            <a:ext cx="9144000" cy="117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4576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4"/>
          <p:cNvSpPr>
            <a:spLocks noGrp="1"/>
          </p:cNvSpPr>
          <p:nvPr>
            <p:ph type="title"/>
          </p:nvPr>
        </p:nvSpPr>
        <p:spPr>
          <a:solidFill>
            <a:srgbClr val="FFFF00"/>
          </a:solidFill>
        </p:spPr>
        <p:txBody>
          <a:bodyPr/>
          <a:lstStyle/>
          <a:p>
            <a:r>
              <a:rPr lang="en-US" dirty="0" smtClean="0"/>
              <a:t>How DNA Controls the Development of an Organism </a:t>
            </a:r>
            <a:r>
              <a:rPr lang="en-US" sz="2400" dirty="0" smtClean="0"/>
              <a:t>(Figure 4.2)</a:t>
            </a:r>
            <a:endParaRPr lang="en-US" dirty="0"/>
          </a:p>
        </p:txBody>
      </p:sp>
      <p:pic>
        <p:nvPicPr>
          <p:cNvPr id="2" name="Picture 1" descr="An illustration shows transcription of RNA from DNA, and translation of RNA to protein. The DNA is transcribed into RNA, with one base of DNA corresponding to one base of RNA. This continues until the complete sequence of RNA is synthesized. The sequence of RNA is identical to a strand of DNA. The RNA is translated into protein. During this translation, one amino acid is added to the protein strand for every three bases in the RNA. Some proteins become part of the body&amp;#x2019;s structure. Others are enzymes that control the rate of chemical reactions."/>
          <p:cNvPicPr>
            <a:picLocks noChangeAspect="1"/>
          </p:cNvPicPr>
          <p:nvPr/>
        </p:nvPicPr>
        <p:blipFill rotWithShape="1">
          <a:blip r:embed="rId3"/>
          <a:srcRect t="6530"/>
          <a:stretch/>
        </p:blipFill>
        <p:spPr>
          <a:xfrm>
            <a:off x="304800" y="1371600"/>
            <a:ext cx="8303418" cy="4700752"/>
          </a:xfrm>
          <a:prstGeom prst="rect">
            <a:avLst/>
          </a:prstGeom>
        </p:spPr>
      </p:pic>
      <p:sp>
        <p:nvSpPr>
          <p:cNvPr id="3" name="TextBox 2"/>
          <p:cNvSpPr txBox="1"/>
          <p:nvPr/>
        </p:nvSpPr>
        <p:spPr>
          <a:xfrm>
            <a:off x="152400" y="5950803"/>
            <a:ext cx="5867400" cy="830997"/>
          </a:xfrm>
          <a:prstGeom prst="rect">
            <a:avLst/>
          </a:prstGeom>
          <a:solidFill>
            <a:schemeClr val="bg1"/>
          </a:solidFill>
          <a:ln>
            <a:solidFill>
              <a:schemeClr val="tx1"/>
            </a:solidFill>
          </a:ln>
        </p:spPr>
        <p:txBody>
          <a:bodyPr wrap="square" rtlCol="0">
            <a:spAutoFit/>
          </a:bodyPr>
          <a:lstStyle/>
          <a:p>
            <a:r>
              <a:rPr lang="en-US" sz="1600" dirty="0"/>
              <a:t>The sequence of bases along a strand of DNA determines the order of bases along a strand of RNA; RNA in turn controls the sequence of amino acids in a protein molecule. </a:t>
            </a:r>
          </a:p>
        </p:txBody>
      </p:sp>
      <p:sp>
        <p:nvSpPr>
          <p:cNvPr id="4" name="Slide Number Placeholder 3"/>
          <p:cNvSpPr>
            <a:spLocks noGrp="1"/>
          </p:cNvSpPr>
          <p:nvPr>
            <p:ph type="sldNum" sz="quarter" idx="12"/>
          </p:nvPr>
        </p:nvSpPr>
        <p:spPr/>
        <p:txBody>
          <a:bodyPr/>
          <a:lstStyle/>
          <a:p>
            <a:pPr>
              <a:defRPr/>
            </a:pPr>
            <a:fld id="{82FAD20F-7F3B-4310-9FE7-99DF68270456}" type="slidenum">
              <a:rPr lang="en-US" smtClean="0"/>
              <a:pPr>
                <a:defRPr/>
              </a:pPr>
              <a:t>10</a:t>
            </a:fld>
            <a:endParaRPr lang="en-US" dirty="0"/>
          </a:p>
        </p:txBody>
      </p:sp>
    </p:spTree>
    <p:extLst>
      <p:ext uri="{BB962C8B-B14F-4D97-AF65-F5344CB8AC3E}">
        <p14:creationId xmlns:p14="http://schemas.microsoft.com/office/powerpoint/2010/main" val="102531545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n illustration shows dorsal view of brain and the magnified view of the somatosensory cortex. The Precentral gyrus (primary motor cortex) and Postcentral gyrus (primary somatosensory cortex) are shaded and labeled on the brain. The somatosensory cortex shows body parts mapped along the outer edge of each cortex. They are as follows: intra-abdominal, pharynx, tongue, lips/teeth/gums/jaw, eye/nose/face, hand/thumb/fingers, arm/elbow/forearm, head/neck/trunk, leg/ foot/ toes, and genitals. A magnified view of a portion of somatosensory cortex for hands and fingers shows the relative size of the thumb as much larger than the other fingers. ">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680" y="1600200"/>
            <a:ext cx="8961120" cy="4830604"/>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524000" y="152400"/>
            <a:ext cx="7391400" cy="954107"/>
          </a:xfrm>
          <a:prstGeom prst="rect">
            <a:avLst/>
          </a:prstGeom>
        </p:spPr>
        <p:txBody>
          <a:bodyPr wrap="square">
            <a:spAutoFit/>
          </a:bodyPr>
          <a:lstStyle/>
          <a:p>
            <a:pPr lvl="1"/>
            <a:r>
              <a:rPr lang="en-US" altLang="en-US" sz="2800" dirty="0"/>
              <a:t>Results from extensive reorganization of sensory thalamus and </a:t>
            </a:r>
            <a:r>
              <a:rPr lang="en-US" altLang="en-US" sz="2800" dirty="0" smtClean="0"/>
              <a:t>cortex…</a:t>
            </a:r>
            <a:endParaRPr lang="en-US" altLang="en-US" sz="2800" dirty="0"/>
          </a:p>
        </p:txBody>
      </p:sp>
      <p:sp>
        <p:nvSpPr>
          <p:cNvPr id="3" name="Slide Number Placeholder 2"/>
          <p:cNvSpPr>
            <a:spLocks noGrp="1"/>
          </p:cNvSpPr>
          <p:nvPr>
            <p:ph type="sldNum" sz="quarter" idx="12"/>
          </p:nvPr>
        </p:nvSpPr>
        <p:spPr/>
        <p:txBody>
          <a:bodyPr/>
          <a:lstStyle/>
          <a:p>
            <a:pPr>
              <a:defRPr/>
            </a:pPr>
            <a:fld id="{04BE63F4-A616-4BB9-A31E-CBB37186DD9F}" type="slidenum">
              <a:rPr lang="en-US" smtClean="0"/>
              <a:pPr>
                <a:defRPr/>
              </a:pPr>
              <a:t>100</a:t>
            </a:fld>
            <a:endParaRPr lang="en-US" dirty="0"/>
          </a:p>
        </p:txBody>
      </p:sp>
    </p:spTree>
    <p:extLst>
      <p:ext uri="{BB962C8B-B14F-4D97-AF65-F5344CB8AC3E}">
        <p14:creationId xmlns:p14="http://schemas.microsoft.com/office/powerpoint/2010/main" val="3700635443"/>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31009_05_u04">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2093"/>
          <a:stretch/>
        </p:blipFill>
        <p:spPr bwMode="auto">
          <a:xfrm>
            <a:off x="304800" y="1600200"/>
            <a:ext cx="2500745" cy="4830604"/>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An illustration shows dorsal view of brain and the magnified view of the somatosensory cortex. The Precentral gyrus (primary motor cortex) and Postcentral gyrus (primary somatosensory cortex) are shaded and labeled on the brain. The somatosensory cortex shows body parts mapped along the outer edge of each cortex. They are as follows: intra-abdominal, pharynx, tongue, lips/teeth/gums/jaw, eye/nose/face, hand/thumb/fingers, arm/elbow/forearm, head/neck/trunk, leg/ foot/ toes, and genitals. A magnified view of a portion of somatosensory cortex for hands and fingers shows the relative size of the thumb as much larger than the other fingers. ">
            <a:hlinkClick r:id="rId4"/>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3670"/>
          <a:stretch/>
        </p:blipFill>
        <p:spPr bwMode="auto">
          <a:xfrm>
            <a:off x="3429000" y="1600200"/>
            <a:ext cx="2359429" cy="4769344"/>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31009_05_u06">
            <a:hlinkClick r:id="rId6"/>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73902"/>
          <a:stretch/>
        </p:blipFill>
        <p:spPr bwMode="auto">
          <a:xfrm>
            <a:off x="6477000" y="1600200"/>
            <a:ext cx="2338647" cy="478685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90600" y="646093"/>
            <a:ext cx="7543800" cy="954107"/>
          </a:xfrm>
          <a:prstGeom prst="rect">
            <a:avLst/>
          </a:prstGeom>
        </p:spPr>
        <p:txBody>
          <a:bodyPr wrap="square">
            <a:spAutoFit/>
          </a:bodyPr>
          <a:lstStyle/>
          <a:p>
            <a:pPr lvl="1"/>
            <a:r>
              <a:rPr lang="en-US" altLang="en-US" sz="2800" dirty="0" smtClean="0"/>
              <a:t>…so </a:t>
            </a:r>
            <a:r>
              <a:rPr lang="en-US" altLang="en-US" sz="2800" dirty="0"/>
              <a:t>that touch responses to one finger </a:t>
            </a:r>
            <a:r>
              <a:rPr lang="en-US" altLang="en-US" sz="2800" dirty="0" smtClean="0"/>
              <a:t>overlap those of </a:t>
            </a:r>
            <a:r>
              <a:rPr lang="en-US" altLang="en-US" sz="2800" dirty="0"/>
              <a:t>another</a:t>
            </a:r>
          </a:p>
        </p:txBody>
      </p:sp>
      <p:sp>
        <p:nvSpPr>
          <p:cNvPr id="3" name="Slide Number Placeholder 2"/>
          <p:cNvSpPr>
            <a:spLocks noGrp="1"/>
          </p:cNvSpPr>
          <p:nvPr>
            <p:ph type="sldNum" sz="quarter" idx="12"/>
          </p:nvPr>
        </p:nvSpPr>
        <p:spPr/>
        <p:txBody>
          <a:bodyPr/>
          <a:lstStyle/>
          <a:p>
            <a:pPr>
              <a:defRPr/>
            </a:pPr>
            <a:fld id="{04BE63F4-A616-4BB9-A31E-CBB37186DD9F}" type="slidenum">
              <a:rPr lang="en-US" smtClean="0"/>
              <a:pPr>
                <a:defRPr/>
              </a:pPr>
              <a:t>101</a:t>
            </a:fld>
            <a:endParaRPr lang="en-US" dirty="0"/>
          </a:p>
        </p:txBody>
      </p:sp>
    </p:spTree>
    <p:extLst>
      <p:ext uri="{BB962C8B-B14F-4D97-AF65-F5344CB8AC3E}">
        <p14:creationId xmlns:p14="http://schemas.microsoft.com/office/powerpoint/2010/main" val="153224811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Content Placeholder 2"/>
          <p:cNvSpPr>
            <a:spLocks noGrp="1"/>
          </p:cNvSpPr>
          <p:nvPr>
            <p:ph idx="1"/>
          </p:nvPr>
        </p:nvSpPr>
        <p:spPr>
          <a:xfrm>
            <a:off x="152400" y="1410590"/>
            <a:ext cx="8839200" cy="5295010"/>
          </a:xfrm>
        </p:spPr>
        <p:txBody>
          <a:bodyPr/>
          <a:lstStyle/>
          <a:p>
            <a:pPr>
              <a:spcAft>
                <a:spcPts val="600"/>
              </a:spcAft>
            </a:pPr>
            <a:r>
              <a:rPr lang="en-US" altLang="en-US" dirty="0"/>
              <a:t>Adolescents:</a:t>
            </a:r>
          </a:p>
          <a:p>
            <a:pPr>
              <a:spcAft>
                <a:spcPts val="600"/>
              </a:spcAft>
            </a:pPr>
            <a:r>
              <a:rPr lang="en-US" altLang="en-US" dirty="0"/>
              <a:t>Tend to be more impulsive than adults</a:t>
            </a:r>
          </a:p>
          <a:p>
            <a:pPr lvl="1">
              <a:spcAft>
                <a:spcPts val="600"/>
              </a:spcAft>
              <a:buFont typeface="Wingdings"/>
              <a:buChar char="à"/>
            </a:pPr>
            <a:r>
              <a:rPr lang="en-US" altLang="en-US" dirty="0"/>
              <a:t>problematic re: drinking, risky driving, sex, etc</a:t>
            </a:r>
            <a:r>
              <a:rPr lang="en-US" altLang="en-US" dirty="0" smtClean="0"/>
              <a:t>.</a:t>
            </a:r>
            <a:endParaRPr lang="en-US" altLang="en-US" sz="1400" dirty="0"/>
          </a:p>
          <a:p>
            <a:pPr>
              <a:spcAft>
                <a:spcPts val="600"/>
              </a:spcAft>
            </a:pPr>
            <a:r>
              <a:rPr lang="en-US" altLang="en-US" dirty="0"/>
              <a:t>Tend to “discount the future</a:t>
            </a:r>
            <a:r>
              <a:rPr lang="en-US" altLang="en-US" dirty="0" smtClean="0"/>
              <a:t>”</a:t>
            </a:r>
            <a:endParaRPr lang="en-US" altLang="en-US" sz="1400" dirty="0"/>
          </a:p>
          <a:p>
            <a:pPr>
              <a:spcAft>
                <a:spcPts val="600"/>
              </a:spcAft>
            </a:pPr>
            <a:r>
              <a:rPr lang="en-US" altLang="en-US" dirty="0"/>
              <a:t>Not equally impulsive in all situations</a:t>
            </a:r>
          </a:p>
          <a:p>
            <a:pPr lvl="1">
              <a:spcAft>
                <a:spcPts val="600"/>
              </a:spcAft>
            </a:pPr>
            <a:r>
              <a:rPr lang="en-US" altLang="en-US" dirty="0"/>
              <a:t>Peers, amount of time given, etc., effect </a:t>
            </a:r>
            <a:r>
              <a:rPr lang="en-US" altLang="en-US" dirty="0" smtClean="0"/>
              <a:t>decisions</a:t>
            </a:r>
            <a:endParaRPr lang="en-US" altLang="en-US" sz="1400" dirty="0"/>
          </a:p>
          <a:p>
            <a:pPr>
              <a:spcAft>
                <a:spcPts val="600"/>
              </a:spcAft>
            </a:pPr>
            <a:r>
              <a:rPr lang="en-US" altLang="en-US" sz="3100" dirty="0"/>
              <a:t>Prefrontal cortices relatively inactive </a:t>
            </a:r>
            <a:r>
              <a:rPr lang="en-US" altLang="en-US" sz="3100" dirty="0" smtClean="0"/>
              <a:t>in certain </a:t>
            </a:r>
            <a:r>
              <a:rPr lang="en-US" altLang="en-US" sz="3100" dirty="0"/>
              <a:t>situations- may/may not be cause of impulsivity</a:t>
            </a:r>
          </a:p>
        </p:txBody>
      </p:sp>
      <p:sp>
        <p:nvSpPr>
          <p:cNvPr id="46082" name="Title 1"/>
          <p:cNvSpPr>
            <a:spLocks noGrp="1"/>
          </p:cNvSpPr>
          <p:nvPr>
            <p:ph type="title"/>
          </p:nvPr>
        </p:nvSpPr>
        <p:spPr>
          <a:solidFill>
            <a:srgbClr val="FFFF00"/>
          </a:solidFill>
        </p:spPr>
        <p:txBody>
          <a:bodyPr/>
          <a:lstStyle/>
          <a:p>
            <a:r>
              <a:rPr lang="en-US" altLang="en-US" dirty="0" smtClean="0"/>
              <a:t>Brain Development and Behavioral Development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102</a:t>
            </a:fld>
            <a:endParaRPr lang="en-US"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76200"/>
            <a:ext cx="7772400" cy="1143000"/>
          </a:xfrm>
        </p:spPr>
        <p:txBody>
          <a:bodyPr/>
          <a:lstStyle/>
          <a:p>
            <a:pPr algn="l" eaLnBrk="1" hangingPunct="1"/>
            <a:r>
              <a:rPr lang="en-US" dirty="0"/>
              <a:t>Changes in Attitudes toward Risky Behaviors</a:t>
            </a:r>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103</a:t>
            </a:fld>
            <a:endParaRPr lang="en-US" dirty="0"/>
          </a:p>
        </p:txBody>
      </p:sp>
      <p:pic>
        <p:nvPicPr>
          <p:cNvPr id="2" name="Picture 1" descr="A bar graph shows degree of risk favored by male and female depending on their age. Values on horizontal axis for age range from 10 to 30, in increments of 1, and values on vertical axis for risk favorability range from 0 to 15, in increments of 1. The graphs for male and female shows two bell curves. The risk favorability of female at the ages 10 and 30 is between 5 and 6 and peaks to value 9 when they are between 20 and 21 years old. The risk favorability of male at the ages 10 and 30 is between 8 and 8.5 and peaks to value 13 when they are between 20 and 21 years ol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822" y="1295400"/>
            <a:ext cx="7454356" cy="4572000"/>
          </a:xfrm>
          <a:prstGeom prst="rect">
            <a:avLst/>
          </a:prstGeom>
        </p:spPr>
      </p:pic>
      <p:sp>
        <p:nvSpPr>
          <p:cNvPr id="9" name="TextBox 8"/>
          <p:cNvSpPr txBox="1"/>
          <p:nvPr/>
        </p:nvSpPr>
        <p:spPr>
          <a:xfrm>
            <a:off x="152400" y="5950803"/>
            <a:ext cx="8458200" cy="830997"/>
          </a:xfrm>
          <a:prstGeom prst="rect">
            <a:avLst/>
          </a:prstGeom>
          <a:solidFill>
            <a:schemeClr val="bg1"/>
          </a:solidFill>
          <a:ln>
            <a:solidFill>
              <a:schemeClr val="tx1"/>
            </a:solidFill>
          </a:ln>
        </p:spPr>
        <p:txBody>
          <a:bodyPr wrap="square" rtlCol="0">
            <a:spAutoFit/>
          </a:bodyPr>
          <a:lstStyle/>
          <a:p>
            <a:r>
              <a:rPr lang="en-US" sz="1600" b="1" dirty="0" smtClean="0"/>
              <a:t>Figure 4.20 </a:t>
            </a:r>
            <a:r>
              <a:rPr lang="en-US" sz="1600" dirty="0" smtClean="0"/>
              <a:t>(new to 13</a:t>
            </a:r>
            <a:r>
              <a:rPr lang="en-US" sz="1600" baseline="30000" dirty="0" smtClean="0"/>
              <a:t>th</a:t>
            </a:r>
            <a:r>
              <a:rPr lang="en-US" sz="1600" dirty="0" smtClean="0"/>
              <a:t> edition)</a:t>
            </a:r>
            <a:r>
              <a:rPr lang="en-US" sz="1600" b="1" dirty="0" smtClean="0"/>
              <a:t> Changes </a:t>
            </a:r>
            <a:r>
              <a:rPr lang="en-US" sz="1600" b="1" dirty="0"/>
              <a:t>in Attitudes toward Risky Behaviors</a:t>
            </a:r>
          </a:p>
          <a:p>
            <a:r>
              <a:rPr lang="en-US" sz="1600" dirty="0"/>
              <a:t>People of various ages were asked how favorable they felt toward risky actions such as bicycling down a staircase or surfing in very high waves</a:t>
            </a:r>
            <a:r>
              <a:rPr lang="en-US" sz="1600" dirty="0" smtClean="0"/>
              <a:t>.</a:t>
            </a:r>
            <a:endParaRPr lang="en-US" sz="1600" dirty="0"/>
          </a:p>
        </p:txBody>
      </p:sp>
    </p:spTree>
    <p:extLst>
      <p:ext uri="{BB962C8B-B14F-4D97-AF65-F5344CB8AC3E}">
        <p14:creationId xmlns:p14="http://schemas.microsoft.com/office/powerpoint/2010/main" val="1347179646"/>
      </p:ext>
    </p:extLst>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76200"/>
            <a:ext cx="7772400" cy="1143000"/>
          </a:xfrm>
        </p:spPr>
        <p:txBody>
          <a:bodyPr/>
          <a:lstStyle/>
          <a:p>
            <a:pPr algn="l" eaLnBrk="1" hangingPunct="1"/>
            <a:r>
              <a:rPr lang="en-US" dirty="0" smtClean="0"/>
              <a:t>Adolescent (</a:t>
            </a:r>
            <a:r>
              <a:rPr lang="en-US" dirty="0" err="1" smtClean="0"/>
              <a:t>mis</a:t>
            </a:r>
            <a:r>
              <a:rPr lang="en-US" dirty="0" smtClean="0"/>
              <a:t>)judgment </a:t>
            </a:r>
            <a:br>
              <a:rPr lang="en-US" dirty="0" smtClean="0"/>
            </a:br>
            <a:r>
              <a:rPr lang="en-US" sz="2400" dirty="0" smtClean="0"/>
              <a:t>(no longer in 13</a:t>
            </a:r>
            <a:r>
              <a:rPr lang="en-US" sz="2400" baseline="30000" dirty="0" smtClean="0"/>
              <a:t>th</a:t>
            </a:r>
            <a:r>
              <a:rPr lang="en-US" sz="2400" dirty="0" smtClean="0"/>
              <a:t> edition)</a:t>
            </a:r>
            <a:endParaRPr lang="en-US" altLang="en-US" sz="2400" dirty="0" smtClean="0">
              <a:solidFill>
                <a:schemeClr val="tx1"/>
              </a:solidFill>
            </a:endParaRPr>
          </a:p>
        </p:txBody>
      </p:sp>
      <p:sp>
        <p:nvSpPr>
          <p:cNvPr id="5" name="Slide Number Placeholder 4"/>
          <p:cNvSpPr>
            <a:spLocks noGrp="1"/>
          </p:cNvSpPr>
          <p:nvPr>
            <p:ph type="sldNum" sz="quarter" idx="12"/>
          </p:nvPr>
        </p:nvSpPr>
        <p:spPr/>
        <p:txBody>
          <a:bodyPr/>
          <a:lstStyle/>
          <a:p>
            <a:pPr>
              <a:defRPr/>
            </a:pPr>
            <a:fld id="{82FAD20F-7F3B-4310-9FE7-99DF68270456}" type="slidenum">
              <a:rPr lang="en-US" smtClean="0"/>
              <a:pPr>
                <a:defRPr/>
              </a:pPr>
              <a:t>104</a:t>
            </a:fld>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676400"/>
            <a:ext cx="9144000" cy="4364516"/>
          </a:xfrm>
          <a:prstGeom prst="rect">
            <a:avLst/>
          </a:prstGeom>
        </p:spPr>
      </p:pic>
    </p:spTree>
    <p:extLst>
      <p:ext uri="{BB962C8B-B14F-4D97-AF65-F5344CB8AC3E}">
        <p14:creationId xmlns:p14="http://schemas.microsoft.com/office/powerpoint/2010/main" val="4043113866"/>
      </p:ext>
    </p:extLst>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Content Placeholder 2"/>
          <p:cNvSpPr>
            <a:spLocks noGrp="1"/>
          </p:cNvSpPr>
          <p:nvPr>
            <p:ph idx="1"/>
          </p:nvPr>
        </p:nvSpPr>
        <p:spPr/>
        <p:txBody>
          <a:bodyPr/>
          <a:lstStyle/>
          <a:p>
            <a:pPr>
              <a:spcAft>
                <a:spcPts val="1200"/>
              </a:spcAft>
            </a:pPr>
            <a:r>
              <a:rPr lang="en-US" dirty="0" smtClean="0"/>
              <a:t>Some neurons lose synapses, remaining synapses change more slowly than before in response to experiences</a:t>
            </a:r>
          </a:p>
          <a:p>
            <a:pPr>
              <a:spcAft>
                <a:spcPts val="1200"/>
              </a:spcAft>
            </a:pPr>
            <a:r>
              <a:rPr lang="en-US" altLang="en-US" dirty="0"/>
              <a:t>Brain structures begin to lose volume</a:t>
            </a:r>
          </a:p>
          <a:p>
            <a:r>
              <a:rPr lang="en-US" altLang="en-US" dirty="0"/>
              <a:t>Research underestimates older people:</a:t>
            </a:r>
          </a:p>
          <a:p>
            <a:pPr lvl="1"/>
            <a:r>
              <a:rPr lang="en-US" altLang="en-US" dirty="0"/>
              <a:t>People vary re: intellectual decline</a:t>
            </a:r>
          </a:p>
          <a:p>
            <a:pPr lvl="1"/>
            <a:r>
              <a:rPr lang="en-US" altLang="en-US" dirty="0"/>
              <a:t>Older people have greater knowledge base and experience- many find ways to compensate for losses</a:t>
            </a:r>
          </a:p>
        </p:txBody>
      </p:sp>
      <p:sp>
        <p:nvSpPr>
          <p:cNvPr id="48130" name="Title 1"/>
          <p:cNvSpPr>
            <a:spLocks noGrp="1"/>
          </p:cNvSpPr>
          <p:nvPr>
            <p:ph type="title"/>
          </p:nvPr>
        </p:nvSpPr>
        <p:spPr>
          <a:solidFill>
            <a:srgbClr val="FFFF00"/>
          </a:solidFill>
        </p:spPr>
        <p:txBody>
          <a:bodyPr/>
          <a:lstStyle/>
          <a:p>
            <a:r>
              <a:rPr lang="en-US" altLang="en-US" dirty="0" smtClean="0"/>
              <a:t>Brain Development and Old Age</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105</a:t>
            </a:fld>
            <a:endParaRPr lang="en-US" dirty="0"/>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371600"/>
            <a:ext cx="8763000" cy="5295010"/>
          </a:xfrm>
        </p:spPr>
        <p:txBody>
          <a:bodyPr/>
          <a:lstStyle/>
          <a:p>
            <a:r>
              <a:rPr lang="en-US" altLang="en-US" dirty="0"/>
              <a:t>Survivors of brain damage</a:t>
            </a:r>
          </a:p>
          <a:p>
            <a:pPr marL="0" indent="0">
              <a:buNone/>
            </a:pPr>
            <a:r>
              <a:rPr lang="en-US" altLang="en-US" dirty="0">
                <a:sym typeface="Wingdings" panose="05000000000000000000" pitchFamily="2" charset="2"/>
              </a:rPr>
              <a:t>	</a:t>
            </a:r>
            <a:r>
              <a:rPr lang="en-US" altLang="en-US" dirty="0"/>
              <a:t> subtle to significant behavioral recovery</a:t>
            </a:r>
          </a:p>
          <a:p>
            <a:pPr marL="0" indent="0">
              <a:buNone/>
            </a:pPr>
            <a:endParaRPr lang="en-US" altLang="en-US" sz="1800" dirty="0"/>
          </a:p>
          <a:p>
            <a:r>
              <a:rPr lang="en-US" altLang="en-US" dirty="0"/>
              <a:t>Some recovery mechanisms are similar to brain development </a:t>
            </a:r>
          </a:p>
          <a:p>
            <a:pPr marL="0" indent="0">
              <a:buNone/>
            </a:pPr>
            <a:r>
              <a:rPr lang="en-US" altLang="en-US" dirty="0"/>
              <a:t>	</a:t>
            </a:r>
            <a:r>
              <a:rPr lang="en-US" altLang="en-US" dirty="0">
                <a:sym typeface="Wingdings" panose="05000000000000000000" pitchFamily="2" charset="2"/>
              </a:rPr>
              <a:t> </a:t>
            </a:r>
            <a:r>
              <a:rPr lang="en-US" altLang="en-US" dirty="0"/>
              <a:t>new branching of axons &amp; </a:t>
            </a:r>
            <a:r>
              <a:rPr lang="en-US" altLang="en-US" dirty="0" smtClean="0"/>
              <a:t>dendrites</a:t>
            </a:r>
          </a:p>
          <a:p>
            <a:pPr marL="0" indent="0">
              <a:buNone/>
            </a:pPr>
            <a:endParaRPr lang="en-US" altLang="en-US" sz="1800" dirty="0"/>
          </a:p>
          <a:p>
            <a:r>
              <a:rPr lang="en-US" dirty="0"/>
              <a:t>Understanding recovery processes will </a:t>
            </a:r>
            <a:r>
              <a:rPr lang="en-US" dirty="0" smtClean="0"/>
              <a:t>give us new and improved therapies</a:t>
            </a:r>
            <a:endParaRPr lang="en-US" dirty="0"/>
          </a:p>
        </p:txBody>
      </p:sp>
      <p:sp>
        <p:nvSpPr>
          <p:cNvPr id="2" name="Title 1"/>
          <p:cNvSpPr>
            <a:spLocks noGrp="1"/>
          </p:cNvSpPr>
          <p:nvPr>
            <p:ph type="title"/>
          </p:nvPr>
        </p:nvSpPr>
        <p:spPr/>
        <p:txBody>
          <a:bodyPr/>
          <a:lstStyle/>
          <a:p>
            <a:r>
              <a:rPr lang="en-US" dirty="0" smtClean="0"/>
              <a:t>4.3 Plasticity after Brain Damage </a:t>
            </a:r>
            <a:endParaRPr lang="en-US" dirty="0"/>
          </a:p>
        </p:txBody>
      </p:sp>
      <p:sp>
        <p:nvSpPr>
          <p:cNvPr id="4" name="Slide Number Placeholder 3"/>
          <p:cNvSpPr>
            <a:spLocks noGrp="1"/>
          </p:cNvSpPr>
          <p:nvPr>
            <p:ph type="sldNum" sz="quarter" idx="12"/>
          </p:nvPr>
        </p:nvSpPr>
        <p:spPr/>
        <p:txBody>
          <a:bodyPr/>
          <a:lstStyle/>
          <a:p>
            <a:pPr>
              <a:defRPr/>
            </a:pPr>
            <a:fld id="{82FAD20F-7F3B-4310-9FE7-99DF68270456}" type="slidenum">
              <a:rPr lang="en-US" smtClean="0"/>
              <a:pPr>
                <a:defRPr/>
              </a:pPr>
              <a:t>106</a:t>
            </a:fld>
            <a:endParaRPr lang="en-US" dirty="0"/>
          </a:p>
        </p:txBody>
      </p:sp>
    </p:spTree>
    <p:extLst>
      <p:ext uri="{BB962C8B-B14F-4D97-AF65-F5344CB8AC3E}">
        <p14:creationId xmlns:p14="http://schemas.microsoft.com/office/powerpoint/2010/main" val="335788026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573338"/>
            <a:ext cx="7772400" cy="568325"/>
          </a:xfrm>
        </p:spPr>
        <p:txBody>
          <a:bodyPr/>
          <a:lstStyle/>
          <a:p>
            <a:pPr algn="ctr"/>
            <a:r>
              <a:rPr lang="en-US" dirty="0" smtClean="0">
                <a:solidFill>
                  <a:srgbClr val="00B050"/>
                </a:solidFill>
              </a:rPr>
              <a:t>Cengage video:</a:t>
            </a:r>
            <a:r>
              <a:rPr lang="en-US" dirty="0">
                <a:solidFill>
                  <a:srgbClr val="00B050"/>
                </a:solidFill>
              </a:rPr>
              <a:t> </a:t>
            </a:r>
            <a:r>
              <a:rPr lang="en-US" dirty="0" smtClean="0">
                <a:solidFill>
                  <a:srgbClr val="00B050"/>
                </a:solidFill>
              </a:rPr>
              <a:t>Brain regrowth</a:t>
            </a:r>
            <a:endParaRPr lang="en-US" dirty="0">
              <a:solidFill>
                <a:srgbClr val="00B050"/>
              </a:solidFill>
            </a:endParaRPr>
          </a:p>
        </p:txBody>
      </p:sp>
      <p:sp>
        <p:nvSpPr>
          <p:cNvPr id="3" name="Slide Number Placeholder 2"/>
          <p:cNvSpPr>
            <a:spLocks noGrp="1"/>
          </p:cNvSpPr>
          <p:nvPr>
            <p:ph type="sldNum" sz="quarter" idx="12"/>
          </p:nvPr>
        </p:nvSpPr>
        <p:spPr/>
        <p:txBody>
          <a:bodyPr/>
          <a:lstStyle/>
          <a:p>
            <a:pPr>
              <a:defRPr/>
            </a:pPr>
            <a:fld id="{04BE63F4-A616-4BB9-A31E-CBB37186DD9F}" type="slidenum">
              <a:rPr lang="en-US" smtClean="0"/>
              <a:pPr>
                <a:defRPr/>
              </a:pPr>
              <a:t>107</a:t>
            </a:fld>
            <a:endParaRPr lang="en-US" dirty="0"/>
          </a:p>
        </p:txBody>
      </p:sp>
    </p:spTree>
    <p:extLst>
      <p:ext uri="{BB962C8B-B14F-4D97-AF65-F5344CB8AC3E}">
        <p14:creationId xmlns:p14="http://schemas.microsoft.com/office/powerpoint/2010/main" val="2317267379"/>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p:txBody>
          <a:bodyPr/>
          <a:lstStyle/>
          <a:p>
            <a:r>
              <a:rPr lang="en-US" altLang="en-US" dirty="0" smtClean="0"/>
              <a:t>Possible causes of brain damage:</a:t>
            </a:r>
          </a:p>
          <a:p>
            <a:pPr lvl="1"/>
            <a:r>
              <a:rPr lang="en-US" altLang="en-US" dirty="0" smtClean="0"/>
              <a:t>Tumors</a:t>
            </a:r>
          </a:p>
          <a:p>
            <a:pPr lvl="1"/>
            <a:r>
              <a:rPr lang="en-US" altLang="en-US" dirty="0" smtClean="0"/>
              <a:t>Infections</a:t>
            </a:r>
          </a:p>
          <a:p>
            <a:pPr lvl="1"/>
            <a:r>
              <a:rPr lang="en-US" altLang="en-US" dirty="0" smtClean="0"/>
              <a:t>Exposure to toxic substances/radiation</a:t>
            </a:r>
          </a:p>
          <a:p>
            <a:pPr lvl="1"/>
            <a:r>
              <a:rPr lang="en-US" altLang="en-US" dirty="0" smtClean="0"/>
              <a:t>Degenerative diseases</a:t>
            </a:r>
          </a:p>
          <a:p>
            <a:pPr lvl="1"/>
            <a:r>
              <a:rPr lang="en-US" altLang="en-US" dirty="0" smtClean="0"/>
              <a:t>Closed head injuries</a:t>
            </a:r>
          </a:p>
        </p:txBody>
      </p:sp>
      <p:sp>
        <p:nvSpPr>
          <p:cNvPr id="50178" name="Rectangle 2"/>
          <p:cNvSpPr>
            <a:spLocks noGrp="1" noChangeArrowheads="1"/>
          </p:cNvSpPr>
          <p:nvPr>
            <p:ph type="title"/>
          </p:nvPr>
        </p:nvSpPr>
        <p:spPr/>
        <p:txBody>
          <a:bodyPr/>
          <a:lstStyle/>
          <a:p>
            <a:r>
              <a:rPr lang="en-US" altLang="en-US" dirty="0" smtClean="0"/>
              <a:t>Brain Damage and Short-Term Recovery</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108</a:t>
            </a:fld>
            <a:endParaRPr lang="en-US" dirty="0"/>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3"/>
          <p:cNvSpPr>
            <a:spLocks noGrp="1" noChangeArrowheads="1"/>
          </p:cNvSpPr>
          <p:nvPr>
            <p:ph idx="1"/>
          </p:nvPr>
        </p:nvSpPr>
        <p:spPr>
          <a:xfrm>
            <a:off x="152400" y="1410590"/>
            <a:ext cx="8839200" cy="5295010"/>
          </a:xfrm>
        </p:spPr>
        <p:txBody>
          <a:bodyPr/>
          <a:lstStyle/>
          <a:p>
            <a:r>
              <a:rPr lang="en-US" altLang="en-US" dirty="0">
                <a:solidFill>
                  <a:srgbClr val="FF0000"/>
                </a:solidFill>
              </a:rPr>
              <a:t>Closed head injury</a:t>
            </a:r>
            <a:r>
              <a:rPr lang="en-US" altLang="en-US" dirty="0"/>
              <a:t> = sharp blow to head that does not puncture brain</a:t>
            </a:r>
          </a:p>
          <a:p>
            <a:pPr lvl="1"/>
            <a:r>
              <a:rPr lang="en-US" altLang="en-US" dirty="0"/>
              <a:t>One of main causes of brain injury in young adults </a:t>
            </a:r>
          </a:p>
          <a:p>
            <a:pPr lvl="1"/>
            <a:r>
              <a:rPr lang="en-US" altLang="en-US" dirty="0"/>
              <a:t>After severe injury, recovery can be slow and </a:t>
            </a:r>
            <a:r>
              <a:rPr lang="en-US" altLang="en-US" dirty="0" smtClean="0"/>
              <a:t>incomplete</a:t>
            </a:r>
          </a:p>
          <a:p>
            <a:pPr lvl="1"/>
            <a:endParaRPr lang="en-US" altLang="en-US" dirty="0"/>
          </a:p>
          <a:p>
            <a:r>
              <a:rPr lang="en-US" altLang="en-US" dirty="0">
                <a:solidFill>
                  <a:srgbClr val="FF0000"/>
                </a:solidFill>
              </a:rPr>
              <a:t>Stroke</a:t>
            </a:r>
            <a:r>
              <a:rPr lang="en-US" altLang="en-US" dirty="0"/>
              <a:t> or </a:t>
            </a:r>
            <a:r>
              <a:rPr lang="en-US" altLang="en-US" dirty="0">
                <a:solidFill>
                  <a:srgbClr val="FF0000"/>
                </a:solidFill>
              </a:rPr>
              <a:t>cerebrovascular accident</a:t>
            </a:r>
            <a:r>
              <a:rPr lang="en-US" altLang="en-US" dirty="0"/>
              <a:t> = temporary loss of blood flow to brain</a:t>
            </a:r>
          </a:p>
          <a:p>
            <a:pPr lvl="1"/>
            <a:r>
              <a:rPr lang="en-US" altLang="en-US" dirty="0"/>
              <a:t>Common cause of brain damage in elderly</a:t>
            </a:r>
          </a:p>
        </p:txBody>
      </p:sp>
      <p:sp>
        <p:nvSpPr>
          <p:cNvPr id="51202" name="Rectangle 2"/>
          <p:cNvSpPr>
            <a:spLocks noGrp="1" noChangeArrowheads="1"/>
          </p:cNvSpPr>
          <p:nvPr>
            <p:ph type="title"/>
          </p:nvPr>
        </p:nvSpPr>
        <p:spPr/>
        <p:txBody>
          <a:bodyPr/>
          <a:lstStyle/>
          <a:p>
            <a:r>
              <a:rPr lang="en-US" altLang="en-US" dirty="0" smtClean="0"/>
              <a:t>Brain Damage and Short-Term Recovery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109</a:t>
            </a:fld>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1"/>
          </p:nvPr>
        </p:nvSpPr>
        <p:spPr/>
        <p:txBody>
          <a:bodyPr/>
          <a:lstStyle/>
          <a:p>
            <a:pPr eaLnBrk="1" hangingPunct="1"/>
            <a:r>
              <a:rPr lang="en-US" altLang="en-US" dirty="0">
                <a:solidFill>
                  <a:srgbClr val="FF0000"/>
                </a:solidFill>
              </a:rPr>
              <a:t>Homozygous</a:t>
            </a:r>
            <a:r>
              <a:rPr lang="en-US" altLang="en-US" dirty="0"/>
              <a:t> (genes)</a:t>
            </a:r>
          </a:p>
          <a:p>
            <a:pPr marL="0" indent="0" eaLnBrk="1" hangingPunct="1">
              <a:buNone/>
            </a:pPr>
            <a:r>
              <a:rPr lang="en-US" altLang="en-US" dirty="0">
                <a:sym typeface="Wingdings" panose="05000000000000000000" pitchFamily="2" charset="2"/>
              </a:rPr>
              <a:t>	</a:t>
            </a:r>
            <a:r>
              <a:rPr lang="en-US" altLang="en-US" dirty="0"/>
              <a:t> individual has </a:t>
            </a:r>
            <a:r>
              <a:rPr lang="en-US" altLang="en-US" i="1" dirty="0"/>
              <a:t>an identical pair 		</a:t>
            </a:r>
            <a:r>
              <a:rPr lang="en-US" altLang="en-US" i="1" dirty="0" smtClean="0"/>
              <a:t>	</a:t>
            </a:r>
            <a:r>
              <a:rPr lang="en-US" altLang="en-US" dirty="0" smtClean="0"/>
              <a:t>of </a:t>
            </a:r>
            <a:r>
              <a:rPr lang="en-US" altLang="en-US" dirty="0"/>
              <a:t>genes on the two chromosomes</a:t>
            </a:r>
          </a:p>
          <a:p>
            <a:pPr eaLnBrk="1" hangingPunct="1"/>
            <a:endParaRPr lang="en-US" altLang="en-US" dirty="0"/>
          </a:p>
          <a:p>
            <a:pPr eaLnBrk="1" hangingPunct="1"/>
            <a:r>
              <a:rPr lang="en-US" altLang="en-US" dirty="0">
                <a:solidFill>
                  <a:srgbClr val="FF0000"/>
                </a:solidFill>
              </a:rPr>
              <a:t>Heterozygous</a:t>
            </a:r>
            <a:r>
              <a:rPr lang="en-US" altLang="en-US" dirty="0"/>
              <a:t> (genes)</a:t>
            </a:r>
          </a:p>
          <a:p>
            <a:pPr marL="457200" lvl="1" indent="0" eaLnBrk="1" hangingPunct="1">
              <a:buNone/>
            </a:pPr>
            <a:r>
              <a:rPr lang="en-US" altLang="en-US" dirty="0">
                <a:sym typeface="Wingdings" panose="05000000000000000000" pitchFamily="2" charset="2"/>
              </a:rPr>
              <a:t>	</a:t>
            </a:r>
            <a:r>
              <a:rPr lang="en-US" altLang="en-US" dirty="0"/>
              <a:t> </a:t>
            </a:r>
            <a:r>
              <a:rPr lang="en-US" altLang="en-US" sz="3200" dirty="0"/>
              <a:t>individual has </a:t>
            </a:r>
            <a:r>
              <a:rPr lang="en-US" altLang="en-US" sz="3200" i="1" dirty="0"/>
              <a:t>an unmatched pair</a:t>
            </a:r>
            <a:r>
              <a:rPr lang="en-US" altLang="en-US" sz="3200" dirty="0"/>
              <a:t>			of genes on the two chromosomes</a:t>
            </a:r>
            <a:endParaRPr lang="en-US" altLang="en-US" dirty="0"/>
          </a:p>
        </p:txBody>
      </p:sp>
      <p:sp>
        <p:nvSpPr>
          <p:cNvPr id="20482" name="Rectangle 2"/>
          <p:cNvSpPr>
            <a:spLocks noGrp="1" noChangeArrowheads="1"/>
          </p:cNvSpPr>
          <p:nvPr>
            <p:ph type="title"/>
          </p:nvPr>
        </p:nvSpPr>
        <p:spPr/>
        <p:txBody>
          <a:bodyPr/>
          <a:lstStyle/>
          <a:p>
            <a:r>
              <a:rPr lang="en-US" altLang="en-US" dirty="0" smtClean="0"/>
              <a:t>Mendelian Genetics </a:t>
            </a:r>
            <a:r>
              <a:rPr lang="en-US" altLang="en-US" dirty="0"/>
              <a:t>– Heterozygous and Homozygous Genes</a:t>
            </a:r>
            <a:endParaRPr lang="en-US" altLang="en-US" dirty="0" smtClean="0"/>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11</a:t>
            </a:fld>
            <a:endParaRPr lang="en-US" dirty="0"/>
          </a:p>
        </p:txBody>
      </p:sp>
    </p:spTree>
    <p:extLst>
      <p:ext uri="{BB962C8B-B14F-4D97-AF65-F5344CB8AC3E}">
        <p14:creationId xmlns:p14="http://schemas.microsoft.com/office/powerpoint/2010/main" val="178071624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t="3479"/>
          <a:stretch/>
        </p:blipFill>
        <p:spPr>
          <a:xfrm>
            <a:off x="68580" y="1599149"/>
            <a:ext cx="9075420" cy="3353851"/>
          </a:xfrm>
          <a:prstGeom prst="rect">
            <a:avLst/>
          </a:prstGeom>
        </p:spPr>
      </p:pic>
      <p:sp>
        <p:nvSpPr>
          <p:cNvPr id="4" name="Rectangle 2"/>
          <p:cNvSpPr>
            <a:spLocks noGrp="1" noChangeArrowheads="1"/>
          </p:cNvSpPr>
          <p:nvPr>
            <p:ph type="title"/>
          </p:nvPr>
        </p:nvSpPr>
        <p:spPr/>
        <p:txBody>
          <a:bodyPr/>
          <a:lstStyle/>
          <a:p>
            <a:pPr eaLnBrk="1" hangingPunct="1"/>
            <a:r>
              <a:rPr lang="en-US" altLang="en-US" dirty="0" smtClean="0"/>
              <a:t>Three Examples of Damaged Human Brains </a:t>
            </a:r>
            <a:r>
              <a:rPr lang="en-US" altLang="en-US" sz="2400" dirty="0" smtClean="0"/>
              <a:t>(Figure 4.21)</a:t>
            </a:r>
            <a:endParaRPr lang="en-US" altLang="en-US" dirty="0" smtClean="0"/>
          </a:p>
        </p:txBody>
      </p:sp>
      <p:sp>
        <p:nvSpPr>
          <p:cNvPr id="3" name="TextBox 2"/>
          <p:cNvSpPr txBox="1"/>
          <p:nvPr/>
        </p:nvSpPr>
        <p:spPr>
          <a:xfrm>
            <a:off x="304800" y="5181600"/>
            <a:ext cx="8534400" cy="1077218"/>
          </a:xfrm>
          <a:prstGeom prst="rect">
            <a:avLst/>
          </a:prstGeom>
          <a:noFill/>
          <a:ln>
            <a:solidFill>
              <a:schemeClr val="tx1"/>
            </a:solidFill>
          </a:ln>
        </p:spPr>
        <p:txBody>
          <a:bodyPr wrap="square" rtlCol="0">
            <a:spAutoFit/>
          </a:bodyPr>
          <a:lstStyle/>
          <a:p>
            <a:r>
              <a:rPr lang="en-US" sz="1600" dirty="0" smtClean="0"/>
              <a:t>(a) Brain </a:t>
            </a:r>
            <a:r>
              <a:rPr lang="en-US" sz="1600" dirty="0"/>
              <a:t>of a person who died immediately after a stroke. Note the swelling on the right side. (b) Brain of someone who survived for a long time after a stroke. Note the cavities on the left side, where many cells were lost. </a:t>
            </a:r>
            <a:endParaRPr lang="en-US" sz="1600" dirty="0" smtClean="0"/>
          </a:p>
          <a:p>
            <a:r>
              <a:rPr lang="en-US" sz="1600" dirty="0" smtClean="0"/>
              <a:t>(</a:t>
            </a:r>
            <a:r>
              <a:rPr lang="en-US" sz="1600" dirty="0"/>
              <a:t>c) Brain of a person who suffered a gunshot wound and died immediately.</a:t>
            </a:r>
          </a:p>
        </p:txBody>
      </p:sp>
      <p:sp>
        <p:nvSpPr>
          <p:cNvPr id="5" name="Slide Number Placeholder 4"/>
          <p:cNvSpPr>
            <a:spLocks noGrp="1"/>
          </p:cNvSpPr>
          <p:nvPr>
            <p:ph type="sldNum" sz="quarter" idx="12"/>
          </p:nvPr>
        </p:nvSpPr>
        <p:spPr/>
        <p:txBody>
          <a:bodyPr/>
          <a:lstStyle/>
          <a:p>
            <a:pPr>
              <a:defRPr/>
            </a:pPr>
            <a:fld id="{82FAD20F-7F3B-4310-9FE7-99DF68270456}" type="slidenum">
              <a:rPr lang="en-US" smtClean="0"/>
              <a:pPr>
                <a:defRPr/>
              </a:pPr>
              <a:t>110</a:t>
            </a:fld>
            <a:endParaRPr lang="en-US" dirty="0"/>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3"/>
          <p:cNvSpPr>
            <a:spLocks noGrp="1" noChangeArrowheads="1"/>
          </p:cNvSpPr>
          <p:nvPr>
            <p:ph idx="1"/>
          </p:nvPr>
        </p:nvSpPr>
        <p:spPr>
          <a:xfrm>
            <a:off x="76200" y="1410590"/>
            <a:ext cx="8686800" cy="5295010"/>
          </a:xfrm>
        </p:spPr>
        <p:txBody>
          <a:bodyPr/>
          <a:lstStyle/>
          <a:p>
            <a:pPr lvl="1">
              <a:buFont typeface="Arial" panose="020B0604020202020204" pitchFamily="34" charset="0"/>
              <a:buChar char="•"/>
            </a:pPr>
            <a:r>
              <a:rPr lang="en-US" altLang="en-US" sz="3200" dirty="0">
                <a:solidFill>
                  <a:srgbClr val="FF0000"/>
                </a:solidFill>
              </a:rPr>
              <a:t>Ischemia</a:t>
            </a:r>
            <a:r>
              <a:rPr lang="en-US" altLang="en-US" sz="3200" dirty="0"/>
              <a:t>: most common type, resulting from blood clot or obstruction of an artery </a:t>
            </a:r>
          </a:p>
          <a:p>
            <a:pPr lvl="2">
              <a:buFont typeface="Wingdings" panose="05000000000000000000" pitchFamily="2" charset="2"/>
              <a:buChar char="§"/>
            </a:pPr>
            <a:r>
              <a:rPr lang="en-US" altLang="en-US" sz="2800" dirty="0"/>
              <a:t>Neurons lose their oxygen and glucose supply</a:t>
            </a:r>
          </a:p>
          <a:p>
            <a:pPr lvl="2"/>
            <a:endParaRPr lang="en-US" altLang="en-US" sz="1600" dirty="0"/>
          </a:p>
          <a:p>
            <a:pPr lvl="1">
              <a:buFont typeface="Arial" panose="020B0604020202020204" pitchFamily="34" charset="0"/>
              <a:buChar char="•"/>
            </a:pPr>
            <a:r>
              <a:rPr lang="en-US" altLang="en-US" sz="3200" dirty="0">
                <a:solidFill>
                  <a:srgbClr val="FF0000"/>
                </a:solidFill>
              </a:rPr>
              <a:t>Hemorrhage</a:t>
            </a:r>
            <a:r>
              <a:rPr lang="en-US" altLang="en-US" sz="3200" dirty="0"/>
              <a:t>: less frequent type, resulting from a ruptured artery</a:t>
            </a:r>
          </a:p>
          <a:p>
            <a:pPr lvl="2">
              <a:buFont typeface="Wingdings" panose="05000000000000000000" pitchFamily="2" charset="2"/>
              <a:buChar char="§"/>
            </a:pPr>
            <a:r>
              <a:rPr lang="en-US" altLang="en-US" sz="2800" dirty="0"/>
              <a:t>Neurons flooded with excess blood, calcium, oxygen, &amp; other chemicals</a:t>
            </a:r>
          </a:p>
        </p:txBody>
      </p:sp>
      <p:sp>
        <p:nvSpPr>
          <p:cNvPr id="53250" name="Rectangle 2"/>
          <p:cNvSpPr>
            <a:spLocks noGrp="1" noChangeArrowheads="1"/>
          </p:cNvSpPr>
          <p:nvPr>
            <p:ph type="title"/>
          </p:nvPr>
        </p:nvSpPr>
        <p:spPr/>
        <p:txBody>
          <a:bodyPr/>
          <a:lstStyle/>
          <a:p>
            <a:r>
              <a:rPr lang="en-US" altLang="en-US" dirty="0" smtClean="0"/>
              <a:t>Types of Strokes</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111</a:t>
            </a:fld>
            <a:endParaRPr lang="en-US" dirty="0"/>
          </a:p>
        </p:txBody>
      </p:sp>
    </p:spTree>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a:spLocks noGrp="1" noChangeArrowheads="1"/>
          </p:cNvSpPr>
          <p:nvPr>
            <p:ph idx="1"/>
          </p:nvPr>
        </p:nvSpPr>
        <p:spPr>
          <a:xfrm>
            <a:off x="304800" y="1410590"/>
            <a:ext cx="8610600" cy="5295010"/>
          </a:xfrm>
        </p:spPr>
        <p:txBody>
          <a:bodyPr/>
          <a:lstStyle/>
          <a:p>
            <a:r>
              <a:rPr lang="en-US" altLang="en-US" dirty="0"/>
              <a:t>Ischemia &amp; hemorrhage also cause:</a:t>
            </a:r>
          </a:p>
          <a:p>
            <a:endParaRPr lang="en-US" altLang="en-US" sz="1400" dirty="0"/>
          </a:p>
          <a:p>
            <a:pPr lvl="1"/>
            <a:r>
              <a:rPr lang="en-US" altLang="en-US" dirty="0">
                <a:solidFill>
                  <a:srgbClr val="FF0000"/>
                </a:solidFill>
              </a:rPr>
              <a:t>Edema</a:t>
            </a:r>
            <a:r>
              <a:rPr lang="en-US" altLang="en-US" dirty="0"/>
              <a:t>: accumulation of fluid in brain</a:t>
            </a:r>
          </a:p>
          <a:p>
            <a:pPr marL="457200" lvl="1" indent="0">
              <a:buNone/>
            </a:pPr>
            <a:r>
              <a:rPr lang="en-US" altLang="en-US" dirty="0">
                <a:sym typeface="Wingdings" panose="05000000000000000000" pitchFamily="2" charset="2"/>
              </a:rPr>
              <a:t>	</a:t>
            </a:r>
            <a:r>
              <a:rPr lang="en-US" altLang="en-US" dirty="0"/>
              <a:t> results in increased pressure on brain</a:t>
            </a:r>
          </a:p>
          <a:p>
            <a:pPr marL="457200" lvl="1" indent="0">
              <a:buNone/>
            </a:pPr>
            <a:r>
              <a:rPr lang="en-US" altLang="en-US" dirty="0"/>
              <a:t>	</a:t>
            </a:r>
            <a:r>
              <a:rPr lang="en-US" altLang="en-US" dirty="0">
                <a:sym typeface="Wingdings" panose="05000000000000000000" pitchFamily="2" charset="2"/>
              </a:rPr>
              <a:t></a:t>
            </a:r>
            <a:r>
              <a:rPr lang="en-US" altLang="en-US" dirty="0"/>
              <a:t> increases probability of further strokes</a:t>
            </a:r>
          </a:p>
          <a:p>
            <a:pPr marL="457200" lvl="1" indent="0">
              <a:buNone/>
            </a:pPr>
            <a:endParaRPr lang="en-US" altLang="en-US" sz="1400" dirty="0"/>
          </a:p>
          <a:p>
            <a:pPr lvl="1"/>
            <a:r>
              <a:rPr lang="en-US" altLang="en-US" dirty="0"/>
              <a:t>Disruption of sodium-potassium pump </a:t>
            </a:r>
          </a:p>
          <a:p>
            <a:pPr marL="914400" lvl="2" indent="0">
              <a:buNone/>
            </a:pPr>
            <a:r>
              <a:rPr lang="en-US" altLang="en-US" sz="2800" dirty="0">
                <a:sym typeface="Wingdings" panose="05000000000000000000" pitchFamily="2" charset="2"/>
              </a:rPr>
              <a:t></a:t>
            </a:r>
            <a:r>
              <a:rPr lang="en-US" altLang="en-US" sz="2800" dirty="0"/>
              <a:t>leads to accumulation of potassium ions (K+) 	inside neurons</a:t>
            </a:r>
          </a:p>
          <a:p>
            <a:pPr marL="0" indent="0">
              <a:buNone/>
            </a:pPr>
            <a:endParaRPr lang="en-US" altLang="en-US" dirty="0" smtClean="0"/>
          </a:p>
          <a:p>
            <a:endParaRPr lang="en-US" altLang="en-US" dirty="0" smtClean="0"/>
          </a:p>
        </p:txBody>
      </p:sp>
      <p:sp>
        <p:nvSpPr>
          <p:cNvPr id="54274" name="Rectangle 2"/>
          <p:cNvSpPr>
            <a:spLocks noGrp="1" noChangeArrowheads="1"/>
          </p:cNvSpPr>
          <p:nvPr>
            <p:ph type="title"/>
          </p:nvPr>
        </p:nvSpPr>
        <p:spPr/>
        <p:txBody>
          <a:bodyPr/>
          <a:lstStyle/>
          <a:p>
            <a:r>
              <a:rPr lang="en-US" altLang="en-US" dirty="0" smtClean="0"/>
              <a:t>Effects of Strokes</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112</a:t>
            </a:fld>
            <a:endParaRPr lang="en-US" dirty="0"/>
          </a:p>
        </p:txBody>
      </p:sp>
    </p:spTree>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3"/>
          <p:cNvSpPr>
            <a:spLocks noGrp="1" noChangeArrowheads="1"/>
          </p:cNvSpPr>
          <p:nvPr>
            <p:ph idx="1"/>
          </p:nvPr>
        </p:nvSpPr>
        <p:spPr/>
        <p:txBody>
          <a:bodyPr/>
          <a:lstStyle/>
          <a:p>
            <a:r>
              <a:rPr lang="en-US" altLang="en-US" dirty="0"/>
              <a:t>Edema &amp; excess K+ triggers release of glutamate (excitatory neurotransmitter)</a:t>
            </a:r>
          </a:p>
          <a:p>
            <a:endParaRPr lang="en-US" altLang="en-US" sz="1400" dirty="0"/>
          </a:p>
          <a:p>
            <a:r>
              <a:rPr lang="en-US" altLang="en-US" dirty="0"/>
              <a:t>Overstimulation of neurons leads to excessive sodium &amp; other ions entering neuron</a:t>
            </a:r>
          </a:p>
          <a:p>
            <a:endParaRPr lang="en-US" altLang="en-US" sz="1400" dirty="0"/>
          </a:p>
          <a:p>
            <a:r>
              <a:rPr lang="en-US" altLang="en-US" dirty="0"/>
              <a:t>Excess positive ions in neuron block metabolism in mitochondria </a:t>
            </a:r>
            <a:r>
              <a:rPr lang="en-US" altLang="en-US" dirty="0">
                <a:sym typeface="Wingdings" panose="05000000000000000000" pitchFamily="2" charset="2"/>
              </a:rPr>
              <a:t></a:t>
            </a:r>
            <a:r>
              <a:rPr lang="en-US" altLang="en-US" dirty="0"/>
              <a:t> kills </a:t>
            </a:r>
            <a:r>
              <a:rPr lang="en-US" altLang="en-US" dirty="0" smtClean="0"/>
              <a:t>neuron</a:t>
            </a:r>
            <a:endParaRPr lang="en-US" altLang="en-US" dirty="0"/>
          </a:p>
        </p:txBody>
      </p:sp>
      <p:sp>
        <p:nvSpPr>
          <p:cNvPr id="55298" name="Rectangle 2"/>
          <p:cNvSpPr>
            <a:spLocks noGrp="1" noChangeArrowheads="1"/>
          </p:cNvSpPr>
          <p:nvPr>
            <p:ph type="title"/>
          </p:nvPr>
        </p:nvSpPr>
        <p:spPr>
          <a:solidFill>
            <a:srgbClr val="FFFF00"/>
          </a:solidFill>
        </p:spPr>
        <p:txBody>
          <a:bodyPr/>
          <a:lstStyle/>
          <a:p>
            <a:r>
              <a:rPr lang="en-US" altLang="en-US" dirty="0" smtClean="0"/>
              <a:t>Effects of Strokes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113</a:t>
            </a:fld>
            <a:endParaRPr lang="en-US" dirty="0"/>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3"/>
          <p:cNvSpPr>
            <a:spLocks noGrp="1" noChangeArrowheads="1"/>
          </p:cNvSpPr>
          <p:nvPr>
            <p:ph idx="1"/>
          </p:nvPr>
        </p:nvSpPr>
        <p:spPr>
          <a:xfrm>
            <a:off x="152400" y="1410590"/>
            <a:ext cx="8839200" cy="5295010"/>
          </a:xfrm>
        </p:spPr>
        <p:txBody>
          <a:bodyPr/>
          <a:lstStyle/>
          <a:p>
            <a:r>
              <a:rPr lang="en-US" altLang="en-US" dirty="0">
                <a:solidFill>
                  <a:srgbClr val="FF0000"/>
                </a:solidFill>
              </a:rPr>
              <a:t>Tissue plasminogen activator (</a:t>
            </a:r>
            <a:r>
              <a:rPr lang="en-US" altLang="en-US" dirty="0" err="1">
                <a:solidFill>
                  <a:srgbClr val="FF0000"/>
                </a:solidFill>
              </a:rPr>
              <a:t>tPA</a:t>
            </a:r>
            <a:r>
              <a:rPr lang="en-US" altLang="en-US" dirty="0">
                <a:solidFill>
                  <a:srgbClr val="FF0000"/>
                </a:solidFill>
              </a:rPr>
              <a:t>)</a:t>
            </a:r>
            <a:r>
              <a:rPr lang="en-US" altLang="en-US" dirty="0"/>
              <a:t> </a:t>
            </a:r>
          </a:p>
          <a:p>
            <a:pPr lvl="1"/>
            <a:r>
              <a:rPr lang="en-US" altLang="en-US" dirty="0"/>
              <a:t>Drug that breaks up blood clots</a:t>
            </a:r>
          </a:p>
          <a:p>
            <a:pPr lvl="1"/>
            <a:r>
              <a:rPr lang="en-US" altLang="en-US" dirty="0"/>
              <a:t>can reduce effects of ischemic strokes</a:t>
            </a:r>
          </a:p>
          <a:p>
            <a:pPr lvl="1"/>
            <a:endParaRPr lang="en-US" altLang="en-US" dirty="0"/>
          </a:p>
          <a:p>
            <a:r>
              <a:rPr lang="en-US" altLang="en-US" dirty="0"/>
              <a:t>Research attempting to stop neuron death by:</a:t>
            </a:r>
          </a:p>
          <a:p>
            <a:pPr lvl="1"/>
            <a:r>
              <a:rPr lang="en-US" altLang="en-US" dirty="0"/>
              <a:t>Blocking glutamate synapses</a:t>
            </a:r>
          </a:p>
          <a:p>
            <a:pPr lvl="1"/>
            <a:r>
              <a:rPr lang="en-US" altLang="en-US" dirty="0"/>
              <a:t>Blocking calcium entry</a:t>
            </a:r>
          </a:p>
        </p:txBody>
      </p:sp>
      <p:sp>
        <p:nvSpPr>
          <p:cNvPr id="56322" name="Rectangle 2"/>
          <p:cNvSpPr>
            <a:spLocks noGrp="1" noChangeArrowheads="1"/>
          </p:cNvSpPr>
          <p:nvPr>
            <p:ph type="title"/>
          </p:nvPr>
        </p:nvSpPr>
        <p:spPr>
          <a:solidFill>
            <a:srgbClr val="FFFF00"/>
          </a:solidFill>
        </p:spPr>
        <p:txBody>
          <a:bodyPr/>
          <a:lstStyle/>
          <a:p>
            <a:r>
              <a:rPr lang="en-US" altLang="en-US" dirty="0" smtClean="0"/>
              <a:t>Immediate Treatments for Stroke</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114</a:t>
            </a:fld>
            <a:endParaRPr lang="en-US" dirty="0"/>
          </a:p>
        </p:txBody>
      </p:sp>
    </p:spTree>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3"/>
          <p:cNvSpPr>
            <a:spLocks noGrp="1" noChangeArrowheads="1"/>
          </p:cNvSpPr>
          <p:nvPr>
            <p:ph idx="1"/>
          </p:nvPr>
        </p:nvSpPr>
        <p:spPr/>
        <p:txBody>
          <a:bodyPr/>
          <a:lstStyle/>
          <a:p>
            <a:pPr>
              <a:spcAft>
                <a:spcPts val="1200"/>
              </a:spcAft>
            </a:pPr>
            <a:r>
              <a:rPr lang="en-US" altLang="en-US" dirty="0"/>
              <a:t>Cooling the brain</a:t>
            </a:r>
          </a:p>
          <a:p>
            <a:pPr lvl="1">
              <a:spcAft>
                <a:spcPts val="1200"/>
              </a:spcAft>
            </a:pPr>
            <a:r>
              <a:rPr lang="en-US" altLang="en-US" dirty="0"/>
              <a:t>One of most effective laboratory methods used to minimize damage caused by </a:t>
            </a:r>
            <a:r>
              <a:rPr lang="en-US" altLang="en-US" dirty="0" smtClean="0"/>
              <a:t>strokes</a:t>
            </a:r>
          </a:p>
          <a:p>
            <a:pPr lvl="1">
              <a:spcAft>
                <a:spcPts val="1200"/>
              </a:spcAft>
            </a:pPr>
            <a:r>
              <a:rPr lang="en-US" dirty="0"/>
              <a:t>P</a:t>
            </a:r>
            <a:r>
              <a:rPr lang="en-US" dirty="0" smtClean="0"/>
              <a:t>rotects the brain after ischemia by reducing:</a:t>
            </a:r>
          </a:p>
          <a:p>
            <a:pPr lvl="2">
              <a:spcAft>
                <a:spcPts val="1200"/>
              </a:spcAft>
            </a:pPr>
            <a:r>
              <a:rPr lang="en-US" sz="2800" dirty="0" smtClean="0"/>
              <a:t>overstimulation, </a:t>
            </a:r>
          </a:p>
          <a:p>
            <a:pPr lvl="2">
              <a:spcAft>
                <a:spcPts val="1200"/>
              </a:spcAft>
            </a:pPr>
            <a:r>
              <a:rPr lang="en-US" sz="2800" dirty="0" smtClean="0"/>
              <a:t>apoptosis, and </a:t>
            </a:r>
          </a:p>
          <a:p>
            <a:pPr lvl="2">
              <a:spcAft>
                <a:spcPts val="1200"/>
              </a:spcAft>
            </a:pPr>
            <a:r>
              <a:rPr lang="en-US" sz="2800" dirty="0" smtClean="0"/>
              <a:t>inflammation</a:t>
            </a:r>
            <a:endParaRPr lang="en-US" altLang="en-US" sz="2800" dirty="0" smtClean="0"/>
          </a:p>
        </p:txBody>
      </p:sp>
      <p:sp>
        <p:nvSpPr>
          <p:cNvPr id="57346" name="Rectangle 2"/>
          <p:cNvSpPr>
            <a:spLocks noGrp="1" noChangeArrowheads="1"/>
          </p:cNvSpPr>
          <p:nvPr>
            <p:ph type="title"/>
          </p:nvPr>
        </p:nvSpPr>
        <p:spPr>
          <a:solidFill>
            <a:srgbClr val="FFFF00"/>
          </a:solidFill>
        </p:spPr>
        <p:txBody>
          <a:bodyPr/>
          <a:lstStyle/>
          <a:p>
            <a:r>
              <a:rPr lang="en-US" altLang="en-US" dirty="0" smtClean="0"/>
              <a:t>Immediate Treatments for Stroke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115</a:t>
            </a:fld>
            <a:endParaRPr lang="en-US" dirty="0"/>
          </a:p>
        </p:txBody>
      </p:sp>
    </p:spTree>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p:cNvSpPr>
            <a:spLocks noGrp="1" noChangeArrowheads="1"/>
          </p:cNvSpPr>
          <p:nvPr>
            <p:ph idx="1"/>
          </p:nvPr>
        </p:nvSpPr>
        <p:spPr>
          <a:xfrm>
            <a:off x="304800" y="1410590"/>
            <a:ext cx="8534400" cy="5295010"/>
          </a:xfrm>
        </p:spPr>
        <p:txBody>
          <a:bodyPr/>
          <a:lstStyle/>
          <a:p>
            <a:r>
              <a:rPr lang="en-US" altLang="en-US" dirty="0" err="1"/>
              <a:t>Cannabanoids</a:t>
            </a:r>
            <a:r>
              <a:rPr lang="en-US" altLang="en-US" dirty="0"/>
              <a:t> also potentially minimize cell loss after a stroke</a:t>
            </a:r>
          </a:p>
          <a:p>
            <a:endParaRPr lang="en-US" altLang="en-US" sz="1400" dirty="0"/>
          </a:p>
          <a:p>
            <a:r>
              <a:rPr lang="en-US" altLang="en-US" dirty="0"/>
              <a:t>Benefits most likely due to anti-inflammatory effects</a:t>
            </a:r>
          </a:p>
          <a:p>
            <a:pPr lvl="1"/>
            <a:r>
              <a:rPr lang="en-US" altLang="en-US" dirty="0"/>
              <a:t>Most effective in laboratory animals when taken </a:t>
            </a:r>
            <a:r>
              <a:rPr lang="en-US" altLang="en-US" u="sng" dirty="0"/>
              <a:t>before</a:t>
            </a:r>
            <a:r>
              <a:rPr lang="en-US" altLang="en-US" dirty="0"/>
              <a:t> the </a:t>
            </a:r>
            <a:r>
              <a:rPr lang="en-US" altLang="en-US" dirty="0" smtClean="0"/>
              <a:t>stroke</a:t>
            </a:r>
          </a:p>
          <a:p>
            <a:pPr lvl="1"/>
            <a:r>
              <a:rPr lang="en-US" altLang="en-US" dirty="0" smtClean="0"/>
              <a:t>Don’t try this at home… prolonged use of marijuana can </a:t>
            </a:r>
            <a:r>
              <a:rPr lang="en-US" altLang="en-US" u="sng" dirty="0" smtClean="0"/>
              <a:t>cause</a:t>
            </a:r>
            <a:r>
              <a:rPr lang="en-US" altLang="en-US" dirty="0" smtClean="0"/>
              <a:t> a stroke!</a:t>
            </a:r>
            <a:endParaRPr lang="en-US" altLang="en-US" dirty="0"/>
          </a:p>
        </p:txBody>
      </p:sp>
      <p:sp>
        <p:nvSpPr>
          <p:cNvPr id="58370" name="Rectangle 2"/>
          <p:cNvSpPr>
            <a:spLocks noGrp="1" noChangeArrowheads="1"/>
          </p:cNvSpPr>
          <p:nvPr>
            <p:ph type="title"/>
          </p:nvPr>
        </p:nvSpPr>
        <p:spPr>
          <a:solidFill>
            <a:srgbClr val="FFFF00"/>
          </a:solidFill>
        </p:spPr>
        <p:txBody>
          <a:bodyPr/>
          <a:lstStyle/>
          <a:p>
            <a:r>
              <a:rPr lang="en-US" altLang="en-US" dirty="0" smtClean="0"/>
              <a:t>Immediate Treatments for Stroke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116</a:t>
            </a:fld>
            <a:endParaRPr lang="en-US" dirty="0"/>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 illustration shows two rows of slices of brain of five rats. In row (a) there is a slight shade of white on the right hemisphere of the fourth slice of brain, while there is a shade of white to all the slices of brain in row (b), and the second and third slices show majority of these white areas. ">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0"/>
            <a:ext cx="3657600" cy="692834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67859" y="1126153"/>
            <a:ext cx="4495141" cy="4893647"/>
          </a:xfrm>
          <a:prstGeom prst="rect">
            <a:avLst/>
          </a:prstGeom>
          <a:noFill/>
          <a:ln>
            <a:solidFill>
              <a:schemeClr val="tx1"/>
            </a:solidFill>
          </a:ln>
        </p:spPr>
        <p:txBody>
          <a:bodyPr wrap="none" rtlCol="0">
            <a:spAutoFit/>
          </a:bodyPr>
          <a:lstStyle/>
          <a:p>
            <a:r>
              <a:rPr lang="en-US" dirty="0" smtClean="0"/>
              <a:t>Figure 4.22- Effects of a</a:t>
            </a:r>
          </a:p>
          <a:p>
            <a:r>
              <a:rPr lang="en-US" dirty="0" smtClean="0"/>
              <a:t> cannabinoid on stroke damage</a:t>
            </a:r>
          </a:p>
          <a:p>
            <a:endParaRPr lang="en-US" dirty="0"/>
          </a:p>
          <a:p>
            <a:r>
              <a:rPr lang="en-US" dirty="0" smtClean="0"/>
              <a:t>Row (a) shows slices through</a:t>
            </a:r>
          </a:p>
          <a:p>
            <a:r>
              <a:rPr lang="en-US" dirty="0" smtClean="0"/>
              <a:t> the brains of 5 rats treated with</a:t>
            </a:r>
          </a:p>
          <a:p>
            <a:r>
              <a:rPr lang="en-US" dirty="0"/>
              <a:t> </a:t>
            </a:r>
            <a:r>
              <a:rPr lang="en-US" dirty="0" smtClean="0"/>
              <a:t>a high dose of a cannabinoid</a:t>
            </a:r>
          </a:p>
          <a:p>
            <a:r>
              <a:rPr lang="en-US" dirty="0"/>
              <a:t> </a:t>
            </a:r>
            <a:r>
              <a:rPr lang="en-US" dirty="0" smtClean="0"/>
              <a:t>shortly after a stroke.</a:t>
            </a:r>
          </a:p>
          <a:p>
            <a:endParaRPr lang="en-US" dirty="0"/>
          </a:p>
          <a:p>
            <a:r>
              <a:rPr lang="en-US" dirty="0" smtClean="0"/>
              <a:t>Row (b) shows slices for rats</a:t>
            </a:r>
          </a:p>
          <a:p>
            <a:r>
              <a:rPr lang="en-US" dirty="0"/>
              <a:t> </a:t>
            </a:r>
            <a:r>
              <a:rPr lang="en-US" dirty="0" smtClean="0"/>
              <a:t>not treated with cannabinoids.</a:t>
            </a:r>
          </a:p>
          <a:p>
            <a:r>
              <a:rPr lang="en-US" dirty="0"/>
              <a:t> </a:t>
            </a:r>
            <a:r>
              <a:rPr lang="en-US" dirty="0" smtClean="0"/>
              <a:t>The white areas on the right of</a:t>
            </a:r>
          </a:p>
          <a:p>
            <a:r>
              <a:rPr lang="en-US" dirty="0"/>
              <a:t> </a:t>
            </a:r>
            <a:r>
              <a:rPr lang="en-US" dirty="0" smtClean="0"/>
              <a:t>each brain show the extent of</a:t>
            </a:r>
          </a:p>
          <a:p>
            <a:r>
              <a:rPr lang="en-US" dirty="0"/>
              <a:t> </a:t>
            </a:r>
            <a:r>
              <a:rPr lang="en-US" dirty="0" smtClean="0"/>
              <a:t>the damage.</a:t>
            </a:r>
          </a:p>
        </p:txBody>
      </p:sp>
      <p:sp>
        <p:nvSpPr>
          <p:cNvPr id="3" name="Slide Number Placeholder 2"/>
          <p:cNvSpPr>
            <a:spLocks noGrp="1"/>
          </p:cNvSpPr>
          <p:nvPr>
            <p:ph type="sldNum" sz="quarter" idx="12"/>
          </p:nvPr>
        </p:nvSpPr>
        <p:spPr/>
        <p:txBody>
          <a:bodyPr/>
          <a:lstStyle/>
          <a:p>
            <a:pPr>
              <a:defRPr/>
            </a:pPr>
            <a:fld id="{04BE63F4-A616-4BB9-A31E-CBB37186DD9F}" type="slidenum">
              <a:rPr lang="en-US" smtClean="0"/>
              <a:pPr>
                <a:defRPr/>
              </a:pPr>
              <a:t>117</a:t>
            </a:fld>
            <a:endParaRPr lang="en-US" dirty="0"/>
          </a:p>
        </p:txBody>
      </p:sp>
    </p:spTree>
    <p:extLst>
      <p:ext uri="{BB962C8B-B14F-4D97-AF65-F5344CB8AC3E}">
        <p14:creationId xmlns:p14="http://schemas.microsoft.com/office/powerpoint/2010/main" val="2624750178"/>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3"/>
          <p:cNvSpPr>
            <a:spLocks noGrp="1" noChangeArrowheads="1"/>
          </p:cNvSpPr>
          <p:nvPr>
            <p:ph idx="1"/>
          </p:nvPr>
        </p:nvSpPr>
        <p:spPr>
          <a:xfrm>
            <a:off x="152400" y="1371600"/>
            <a:ext cx="8763000" cy="5295010"/>
          </a:xfrm>
        </p:spPr>
        <p:txBody>
          <a:bodyPr/>
          <a:lstStyle/>
          <a:p>
            <a:r>
              <a:rPr lang="en-US" altLang="en-US" dirty="0"/>
              <a:t>Following brain damage</a:t>
            </a:r>
          </a:p>
          <a:p>
            <a:pPr marL="0" indent="0">
              <a:buNone/>
            </a:pPr>
            <a:r>
              <a:rPr lang="en-US" altLang="en-US" dirty="0">
                <a:sym typeface="Wingdings" panose="05000000000000000000" pitchFamily="2" charset="2"/>
              </a:rPr>
              <a:t>	</a:t>
            </a:r>
            <a:r>
              <a:rPr lang="en-US" altLang="en-US" dirty="0"/>
              <a:t> surviving brain areas increase or			reorganize </a:t>
            </a:r>
            <a:r>
              <a:rPr lang="en-US" altLang="en-US" dirty="0" smtClean="0"/>
              <a:t>activity</a:t>
            </a:r>
            <a:endParaRPr lang="en-US" altLang="en-US" sz="1400" dirty="0"/>
          </a:p>
          <a:p>
            <a:r>
              <a:rPr lang="en-US" altLang="en-US" dirty="0" err="1">
                <a:solidFill>
                  <a:srgbClr val="FF0000"/>
                </a:solidFill>
              </a:rPr>
              <a:t>Diaschisis</a:t>
            </a:r>
            <a:r>
              <a:rPr lang="en-US" altLang="en-US" dirty="0"/>
              <a:t>: decreased activity of surviving neurons after damage to other neurons</a:t>
            </a:r>
          </a:p>
          <a:p>
            <a:pPr lvl="1"/>
            <a:r>
              <a:rPr lang="en-US" altLang="en-US" dirty="0"/>
              <a:t>Since activity in one area stimulates other areas, damage to brain disrupts patterns of normal stimulation</a:t>
            </a:r>
          </a:p>
          <a:p>
            <a:pPr lvl="1"/>
            <a:r>
              <a:rPr lang="en-US" altLang="en-US" dirty="0"/>
              <a:t>Stimulating activity in healthy brain regions (using drugs) may be a mechanism of later recovery</a:t>
            </a:r>
          </a:p>
        </p:txBody>
      </p:sp>
      <p:sp>
        <p:nvSpPr>
          <p:cNvPr id="59394" name="Rectangle 2"/>
          <p:cNvSpPr>
            <a:spLocks noGrp="1" noChangeArrowheads="1"/>
          </p:cNvSpPr>
          <p:nvPr>
            <p:ph type="title"/>
          </p:nvPr>
        </p:nvSpPr>
        <p:spPr>
          <a:solidFill>
            <a:srgbClr val="FFFF00"/>
          </a:solidFill>
        </p:spPr>
        <p:txBody>
          <a:bodyPr/>
          <a:lstStyle/>
          <a:p>
            <a:r>
              <a:rPr lang="en-US" altLang="en-US" dirty="0" smtClean="0"/>
              <a:t>Later Mechanisms of Recovery from Brain Damage</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118</a:t>
            </a:fld>
            <a:endParaRPr lang="en-US" dirty="0"/>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idx="1"/>
          </p:nvPr>
        </p:nvSpPr>
        <p:spPr>
          <a:xfrm>
            <a:off x="228600" y="1410590"/>
            <a:ext cx="8915400" cy="5295010"/>
          </a:xfrm>
        </p:spPr>
        <p:txBody>
          <a:bodyPr/>
          <a:lstStyle/>
          <a:p>
            <a:r>
              <a:rPr lang="en-US" altLang="en-US" dirty="0"/>
              <a:t>Destroyed cell bodies cannot be </a:t>
            </a:r>
            <a:r>
              <a:rPr lang="en-US" altLang="en-US" dirty="0" smtClean="0"/>
              <a:t>replaced</a:t>
            </a:r>
          </a:p>
          <a:p>
            <a:endParaRPr lang="en-US" altLang="en-US" dirty="0"/>
          </a:p>
          <a:p>
            <a:r>
              <a:rPr lang="en-US" altLang="en-US" dirty="0"/>
              <a:t>Damaged axons do grow back under certain circumstances</a:t>
            </a:r>
          </a:p>
          <a:p>
            <a:pPr lvl="1"/>
            <a:r>
              <a:rPr lang="en-US" altLang="en-US" dirty="0"/>
              <a:t>Crushed axon in peripheral nervous system follows its myelin sheath back to target and grows back toward periphery at a rate of ~1 mm/day</a:t>
            </a:r>
          </a:p>
          <a:p>
            <a:pPr lvl="1"/>
            <a:r>
              <a:rPr lang="en-US" altLang="en-US" dirty="0"/>
              <a:t>If cut, myelin may not line up correctly</a:t>
            </a:r>
          </a:p>
          <a:p>
            <a:pPr marL="457200" lvl="1" indent="0">
              <a:buNone/>
            </a:pPr>
            <a:r>
              <a:rPr lang="en-US" altLang="en-US" dirty="0">
                <a:sym typeface="Wingdings" panose="05000000000000000000" pitchFamily="2" charset="2"/>
              </a:rPr>
              <a:t>	 motor nerve may attach to wrong muscle</a:t>
            </a:r>
            <a:endParaRPr lang="en-US" altLang="en-US" dirty="0"/>
          </a:p>
        </p:txBody>
      </p:sp>
      <p:sp>
        <p:nvSpPr>
          <p:cNvPr id="60418" name="Rectangle 2"/>
          <p:cNvSpPr>
            <a:spLocks noGrp="1" noChangeArrowheads="1"/>
          </p:cNvSpPr>
          <p:nvPr>
            <p:ph type="title"/>
          </p:nvPr>
        </p:nvSpPr>
        <p:spPr/>
        <p:txBody>
          <a:bodyPr/>
          <a:lstStyle/>
          <a:p>
            <a:r>
              <a:rPr lang="en-US" altLang="en-US" dirty="0" smtClean="0"/>
              <a:t>Later Mechanisms of Recovery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119</a:t>
            </a:fld>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r>
              <a:rPr lang="en-US" altLang="en-US" dirty="0"/>
              <a:t>Genes are dominant, recessive, or intermediate</a:t>
            </a:r>
          </a:p>
          <a:p>
            <a:pPr lvl="1"/>
            <a:r>
              <a:rPr lang="en-US" altLang="en-US" sz="3200" dirty="0"/>
              <a:t>Examples: eye color, ability to taste </a:t>
            </a:r>
            <a:r>
              <a:rPr lang="en-US" altLang="en-US" sz="3200" dirty="0" smtClean="0"/>
              <a:t>PTC</a:t>
            </a:r>
            <a:endParaRPr lang="en-US" altLang="en-US" sz="3200" dirty="0"/>
          </a:p>
        </p:txBody>
      </p:sp>
      <p:sp>
        <p:nvSpPr>
          <p:cNvPr id="21506" name="Rectangle 2"/>
          <p:cNvSpPr>
            <a:spLocks noGrp="1" noChangeArrowheads="1"/>
          </p:cNvSpPr>
          <p:nvPr>
            <p:ph type="title"/>
          </p:nvPr>
        </p:nvSpPr>
        <p:spPr/>
        <p:txBody>
          <a:bodyPr/>
          <a:lstStyle/>
          <a:p>
            <a:r>
              <a:rPr lang="en-US" altLang="en-US" dirty="0" smtClean="0"/>
              <a:t>Mendelian Genetics – Dominant and Recessive Genes </a:t>
            </a:r>
            <a:r>
              <a:rPr lang="en-US" altLang="en-US" sz="2800" dirty="0" smtClean="0"/>
              <a:t>(1 of 2)</a:t>
            </a:r>
            <a:endParaRPr lang="en-US" altLang="en-US" dirty="0" smtClean="0"/>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12</a:t>
            </a:fld>
            <a:endParaRPr lang="en-US" dirty="0"/>
          </a:p>
        </p:txBody>
      </p:sp>
    </p:spTree>
    <p:extLst>
      <p:ext uri="{BB962C8B-B14F-4D97-AF65-F5344CB8AC3E}">
        <p14:creationId xmlns:p14="http://schemas.microsoft.com/office/powerpoint/2010/main" val="1370756131"/>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itle 3"/>
          <p:cNvSpPr>
            <a:spLocks noGrp="1"/>
          </p:cNvSpPr>
          <p:nvPr>
            <p:ph type="title"/>
          </p:nvPr>
        </p:nvSpPr>
        <p:spPr>
          <a:xfrm>
            <a:off x="990600" y="0"/>
            <a:ext cx="7162800" cy="990600"/>
          </a:xfrm>
        </p:spPr>
        <p:txBody>
          <a:bodyPr/>
          <a:lstStyle/>
          <a:p>
            <a:pPr algn="ctr"/>
            <a:r>
              <a:rPr lang="en-US" altLang="en-US" sz="2400" dirty="0" smtClean="0"/>
              <a:t>(Figure not in 12</a:t>
            </a:r>
            <a:r>
              <a:rPr lang="en-US" altLang="en-US" sz="2400" baseline="30000" dirty="0" smtClean="0"/>
              <a:t>th</a:t>
            </a:r>
            <a:r>
              <a:rPr lang="en-US" altLang="en-US" sz="2400" dirty="0" smtClean="0"/>
              <a:t>/13</a:t>
            </a:r>
            <a:r>
              <a:rPr lang="en-US" altLang="en-US" sz="2400" baseline="30000" dirty="0" smtClean="0"/>
              <a:t>th</a:t>
            </a:r>
            <a:r>
              <a:rPr lang="en-US" altLang="en-US" sz="2400" dirty="0" smtClean="0"/>
              <a:t> edition)</a:t>
            </a:r>
          </a:p>
        </p:txBody>
      </p:sp>
      <p:pic>
        <p:nvPicPr>
          <p:cNvPr id="125955"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t="-16312" b="-16312"/>
          <a:stretch>
            <a:fillRect/>
          </a:stretch>
        </p:blipFill>
        <p:spPr>
          <a:xfrm>
            <a:off x="76200" y="609600"/>
            <a:ext cx="8843750" cy="5486400"/>
          </a:xfrm>
          <a:noFill/>
        </p:spPr>
      </p:pic>
      <p:pic>
        <p:nvPicPr>
          <p:cNvPr id="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83505" b="-2528"/>
          <a:stretch/>
        </p:blipFill>
        <p:spPr bwMode="auto">
          <a:xfrm>
            <a:off x="44450" y="6012305"/>
            <a:ext cx="8947150" cy="921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4566159"/>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idx="1"/>
          </p:nvPr>
        </p:nvSpPr>
        <p:spPr>
          <a:xfrm>
            <a:off x="76200" y="1410590"/>
            <a:ext cx="9067800" cy="5295010"/>
          </a:xfrm>
        </p:spPr>
        <p:txBody>
          <a:bodyPr/>
          <a:lstStyle/>
          <a:p>
            <a:r>
              <a:rPr lang="en-US" dirty="0" smtClean="0"/>
              <a:t>Damaged CNS (brain, spinal cord) axons do not readily regenerate in mature mammals</a:t>
            </a:r>
          </a:p>
          <a:p>
            <a:pPr lvl="1"/>
            <a:r>
              <a:rPr lang="en-US" altLang="en-US" sz="3200" dirty="0" smtClean="0"/>
              <a:t>Paralysis </a:t>
            </a:r>
            <a:r>
              <a:rPr lang="en-US" altLang="en-US" sz="3200" dirty="0"/>
              <a:t>(spinal cord damage)- relatively </a:t>
            </a:r>
            <a:r>
              <a:rPr lang="en-US" altLang="en-US" sz="3200" dirty="0" smtClean="0"/>
              <a:t>permanent</a:t>
            </a:r>
            <a:endParaRPr lang="en-US" altLang="en-US" sz="1800" dirty="0"/>
          </a:p>
        </p:txBody>
      </p:sp>
      <p:sp>
        <p:nvSpPr>
          <p:cNvPr id="62466" name="Rectangle 2"/>
          <p:cNvSpPr>
            <a:spLocks noGrp="1" noChangeArrowheads="1"/>
          </p:cNvSpPr>
          <p:nvPr>
            <p:ph type="title"/>
          </p:nvPr>
        </p:nvSpPr>
        <p:spPr/>
        <p:txBody>
          <a:bodyPr/>
          <a:lstStyle/>
          <a:p>
            <a:r>
              <a:rPr lang="en-US" altLang="en-US" dirty="0" smtClean="0"/>
              <a:t>Regrowth of Axons</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121</a:t>
            </a:fld>
            <a:endParaRPr lang="en-US" dirty="0"/>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1" name="Rectangle 3"/>
          <p:cNvSpPr>
            <a:spLocks noGrp="1" noChangeArrowheads="1"/>
          </p:cNvSpPr>
          <p:nvPr>
            <p:ph idx="1"/>
          </p:nvPr>
        </p:nvSpPr>
        <p:spPr>
          <a:xfrm>
            <a:off x="228600" y="1410590"/>
            <a:ext cx="8686800" cy="5295010"/>
          </a:xfrm>
        </p:spPr>
        <p:txBody>
          <a:bodyPr/>
          <a:lstStyle/>
          <a:p>
            <a:r>
              <a:rPr lang="en-US" altLang="en-US" dirty="0"/>
              <a:t>Cells that have lost source of innervation… </a:t>
            </a:r>
          </a:p>
          <a:p>
            <a:pPr marL="0" indent="0">
              <a:buNone/>
            </a:pPr>
            <a:r>
              <a:rPr lang="en-US" altLang="en-US" dirty="0">
                <a:sym typeface="Wingdings" panose="05000000000000000000" pitchFamily="2" charset="2"/>
              </a:rPr>
              <a:t>	 </a:t>
            </a:r>
            <a:r>
              <a:rPr lang="en-US" altLang="en-US" dirty="0"/>
              <a:t>release </a:t>
            </a:r>
            <a:r>
              <a:rPr lang="en-US" altLang="en-US" dirty="0" err="1"/>
              <a:t>neurotropins</a:t>
            </a:r>
            <a:r>
              <a:rPr lang="en-US" altLang="en-US" dirty="0"/>
              <a:t> </a:t>
            </a:r>
          </a:p>
          <a:p>
            <a:pPr marL="0" indent="0">
              <a:buNone/>
            </a:pPr>
            <a:r>
              <a:rPr lang="en-US" altLang="en-US" dirty="0"/>
              <a:t>	</a:t>
            </a:r>
            <a:r>
              <a:rPr lang="en-US" altLang="en-US" dirty="0">
                <a:sym typeface="Wingdings" panose="05000000000000000000" pitchFamily="2" charset="2"/>
              </a:rPr>
              <a:t> </a:t>
            </a:r>
            <a:r>
              <a:rPr lang="en-US" altLang="en-US" dirty="0"/>
              <a:t>induce axons to form collateral sprouts</a:t>
            </a:r>
          </a:p>
          <a:p>
            <a:endParaRPr lang="en-US" altLang="en-US" sz="1400" dirty="0">
              <a:solidFill>
                <a:srgbClr val="FF0000"/>
              </a:solidFill>
            </a:endParaRPr>
          </a:p>
          <a:p>
            <a:r>
              <a:rPr lang="en-US" altLang="en-US" dirty="0">
                <a:solidFill>
                  <a:srgbClr val="FF0000"/>
                </a:solidFill>
              </a:rPr>
              <a:t>Collateral sprouts</a:t>
            </a:r>
            <a:r>
              <a:rPr lang="en-US" altLang="en-US" dirty="0"/>
              <a:t> = new branches formed by other non-damaged axons attaching to vacant receptors</a:t>
            </a:r>
          </a:p>
          <a:p>
            <a:endParaRPr lang="en-US" altLang="en-US" sz="1400" dirty="0"/>
          </a:p>
          <a:p>
            <a:r>
              <a:rPr lang="en-US" altLang="en-US" sz="2800" dirty="0"/>
              <a:t>Over several months, sprouts fill in most vacated synapses (can be useful, neutral, or harmful)</a:t>
            </a:r>
          </a:p>
        </p:txBody>
      </p:sp>
      <p:sp>
        <p:nvSpPr>
          <p:cNvPr id="63490" name="Rectangle 2"/>
          <p:cNvSpPr>
            <a:spLocks noGrp="1" noChangeArrowheads="1"/>
          </p:cNvSpPr>
          <p:nvPr>
            <p:ph type="title"/>
          </p:nvPr>
        </p:nvSpPr>
        <p:spPr/>
        <p:txBody>
          <a:bodyPr/>
          <a:lstStyle/>
          <a:p>
            <a:r>
              <a:rPr lang="en-US" altLang="en-US" dirty="0" smtClean="0"/>
              <a:t>Axon Sprouting</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122</a:t>
            </a:fld>
            <a:endParaRPr lang="en-US" dirty="0"/>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hree-part illustration shows growth of new axon branch to replace a damaged axon. First part shows two axons connected to the dendrites of a cell body. The parts labeled are Axon 1 and 2, cell body, and dendrites. Second part shows injured axon 2 getting degenerated, while the third part shows a branch formed from axon 1 connected to the dendrites. The new axon formed from axon 1 is labeled as collateral sprouting. "/>
          <p:cNvPicPr>
            <a:picLocks noChangeAspect="1"/>
          </p:cNvPicPr>
          <p:nvPr/>
        </p:nvPicPr>
        <p:blipFill>
          <a:blip r:embed="rId3"/>
          <a:stretch>
            <a:fillRect/>
          </a:stretch>
        </p:blipFill>
        <p:spPr>
          <a:xfrm>
            <a:off x="762000" y="1905000"/>
            <a:ext cx="7861949" cy="4191000"/>
          </a:xfrm>
          <a:prstGeom prst="rect">
            <a:avLst/>
          </a:prstGeom>
        </p:spPr>
      </p:pic>
      <p:sp>
        <p:nvSpPr>
          <p:cNvPr id="4" name="Rectangle 2"/>
          <p:cNvSpPr>
            <a:spLocks noGrp="1" noChangeArrowheads="1"/>
          </p:cNvSpPr>
          <p:nvPr>
            <p:ph type="title"/>
          </p:nvPr>
        </p:nvSpPr>
        <p:spPr/>
        <p:txBody>
          <a:bodyPr/>
          <a:lstStyle/>
          <a:p>
            <a:pPr eaLnBrk="1" hangingPunct="1"/>
            <a:r>
              <a:rPr lang="en-US" altLang="en-US" dirty="0" smtClean="0"/>
              <a:t>Collateral Sprouting </a:t>
            </a:r>
            <a:r>
              <a:rPr lang="en-US" altLang="en-US" sz="2400" dirty="0" smtClean="0"/>
              <a:t>(Figure 4.23) </a:t>
            </a:r>
            <a:br>
              <a:rPr lang="en-US" altLang="en-US" sz="2400" dirty="0" smtClean="0"/>
            </a:br>
            <a:r>
              <a:rPr lang="en-US" sz="2800" dirty="0" smtClean="0">
                <a:solidFill>
                  <a:schemeClr val="tx1"/>
                </a:solidFill>
              </a:rPr>
              <a:t>A </a:t>
            </a:r>
            <a:r>
              <a:rPr lang="en-US" sz="2800" dirty="0">
                <a:solidFill>
                  <a:schemeClr val="tx1"/>
                </a:solidFill>
              </a:rPr>
              <a:t>surviving axon grows a new branch to replace the synapses left vacant by a damaged axon. </a:t>
            </a:r>
            <a:endParaRPr lang="en-US" altLang="en-US" sz="2000" dirty="0" smtClean="0"/>
          </a:p>
        </p:txBody>
      </p:sp>
      <p:sp>
        <p:nvSpPr>
          <p:cNvPr id="3" name="Slide Number Placeholder 2"/>
          <p:cNvSpPr>
            <a:spLocks noGrp="1"/>
          </p:cNvSpPr>
          <p:nvPr>
            <p:ph type="sldNum" sz="quarter" idx="12"/>
          </p:nvPr>
        </p:nvSpPr>
        <p:spPr/>
        <p:txBody>
          <a:bodyPr/>
          <a:lstStyle/>
          <a:p>
            <a:pPr>
              <a:defRPr/>
            </a:pPr>
            <a:fld id="{82FAD20F-7F3B-4310-9FE7-99DF68270456}" type="slidenum">
              <a:rPr lang="en-US" smtClean="0"/>
              <a:pPr>
                <a:defRPr/>
              </a:pPr>
              <a:t>123</a:t>
            </a:fld>
            <a:endParaRPr lang="en-US" dirty="0"/>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31009_05_u0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 y="381000"/>
            <a:ext cx="8961120" cy="417506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8942" y="5181600"/>
            <a:ext cx="8812658" cy="1569660"/>
          </a:xfrm>
          <a:prstGeom prst="rect">
            <a:avLst/>
          </a:prstGeom>
          <a:solidFill>
            <a:schemeClr val="bg1"/>
          </a:solidFill>
          <a:ln>
            <a:solidFill>
              <a:schemeClr val="tx1"/>
            </a:solidFill>
          </a:ln>
        </p:spPr>
        <p:txBody>
          <a:bodyPr wrap="square" rtlCol="0">
            <a:spAutoFit/>
          </a:bodyPr>
          <a:lstStyle/>
          <a:p>
            <a:r>
              <a:rPr lang="en-US" dirty="0" smtClean="0"/>
              <a:t>Example of useless/harmful sprouting- when stroke damages axons from upper-left visual field, axons from lower-left sprout into vacant spots. Stimulus that should appear as on left starts to appear as on right. 		</a:t>
            </a:r>
            <a:r>
              <a:rPr lang="en-US" sz="2000" dirty="0" smtClean="0"/>
              <a:t>(Figure not in 12</a:t>
            </a:r>
            <a:r>
              <a:rPr lang="en-US" sz="2000" baseline="30000" dirty="0" smtClean="0"/>
              <a:t>th</a:t>
            </a:r>
            <a:r>
              <a:rPr lang="en-US" sz="2000" dirty="0" smtClean="0"/>
              <a:t>/13</a:t>
            </a:r>
            <a:r>
              <a:rPr lang="en-US" sz="2000" baseline="30000" dirty="0" smtClean="0"/>
              <a:t>th</a:t>
            </a:r>
            <a:r>
              <a:rPr lang="en-US" sz="2000" dirty="0" smtClean="0"/>
              <a:t> edition.)</a:t>
            </a:r>
            <a:endParaRPr lang="en-US" sz="2000" dirty="0"/>
          </a:p>
        </p:txBody>
      </p:sp>
      <p:sp>
        <p:nvSpPr>
          <p:cNvPr id="3" name="Slide Number Placeholder 2"/>
          <p:cNvSpPr>
            <a:spLocks noGrp="1"/>
          </p:cNvSpPr>
          <p:nvPr>
            <p:ph type="sldNum" sz="quarter" idx="12"/>
          </p:nvPr>
        </p:nvSpPr>
        <p:spPr>
          <a:xfrm>
            <a:off x="6934200" y="6492875"/>
            <a:ext cx="2133600" cy="365125"/>
          </a:xfrm>
        </p:spPr>
        <p:txBody>
          <a:bodyPr/>
          <a:lstStyle/>
          <a:p>
            <a:pPr>
              <a:defRPr/>
            </a:pPr>
            <a:fld id="{04BE63F4-A616-4BB9-A31E-CBB37186DD9F}" type="slidenum">
              <a:rPr lang="en-US" smtClean="0"/>
              <a:pPr>
                <a:defRPr/>
              </a:pPr>
              <a:t>124</a:t>
            </a:fld>
            <a:endParaRPr lang="en-US" dirty="0"/>
          </a:p>
        </p:txBody>
      </p:sp>
    </p:spTree>
    <p:extLst>
      <p:ext uri="{BB962C8B-B14F-4D97-AF65-F5344CB8AC3E}">
        <p14:creationId xmlns:p14="http://schemas.microsoft.com/office/powerpoint/2010/main" val="3128619711"/>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304800" y="1410590"/>
            <a:ext cx="8686800" cy="5295010"/>
          </a:xfrm>
        </p:spPr>
        <p:txBody>
          <a:bodyPr/>
          <a:lstStyle/>
          <a:p>
            <a:r>
              <a:rPr lang="en-US" altLang="en-US" dirty="0"/>
              <a:t>Postsynaptic cells deprived of synaptic inputs</a:t>
            </a:r>
          </a:p>
          <a:p>
            <a:pPr lvl="1"/>
            <a:r>
              <a:rPr lang="en-US" altLang="en-US" dirty="0"/>
              <a:t>develop increased sensitivity to neurotransmitter</a:t>
            </a:r>
          </a:p>
          <a:p>
            <a:pPr lvl="1"/>
            <a:r>
              <a:rPr lang="en-US" altLang="en-US" dirty="0"/>
              <a:t>to compensate for decreased </a:t>
            </a:r>
            <a:r>
              <a:rPr lang="en-US" altLang="en-US" dirty="0" smtClean="0"/>
              <a:t>input</a:t>
            </a:r>
          </a:p>
          <a:p>
            <a:pPr lvl="1"/>
            <a:endParaRPr lang="en-US" altLang="en-US" sz="1800" dirty="0"/>
          </a:p>
          <a:p>
            <a:r>
              <a:rPr lang="en-US" altLang="en-US" dirty="0">
                <a:solidFill>
                  <a:srgbClr val="FF0000"/>
                </a:solidFill>
              </a:rPr>
              <a:t>Denervation </a:t>
            </a:r>
            <a:r>
              <a:rPr lang="en-US" altLang="en-US" dirty="0" err="1">
                <a:solidFill>
                  <a:srgbClr val="FF0000"/>
                </a:solidFill>
              </a:rPr>
              <a:t>supersensitivity</a:t>
            </a:r>
            <a:r>
              <a:rPr lang="en-US" altLang="en-US" dirty="0"/>
              <a:t>: heightened sensitivity to a neurotransmitter after destruction of an incoming axon</a:t>
            </a:r>
          </a:p>
          <a:p>
            <a:pPr lvl="1"/>
            <a:r>
              <a:rPr lang="en-US" altLang="en-US" dirty="0"/>
              <a:t>Can cause consequences such as chronic pain</a:t>
            </a:r>
          </a:p>
        </p:txBody>
      </p:sp>
      <p:sp>
        <p:nvSpPr>
          <p:cNvPr id="65538" name="Rectangle 2"/>
          <p:cNvSpPr>
            <a:spLocks noGrp="1" noChangeArrowheads="1"/>
          </p:cNvSpPr>
          <p:nvPr>
            <p:ph type="title"/>
          </p:nvPr>
        </p:nvSpPr>
        <p:spPr>
          <a:solidFill>
            <a:srgbClr val="FFFF00"/>
          </a:solidFill>
        </p:spPr>
        <p:txBody>
          <a:bodyPr/>
          <a:lstStyle/>
          <a:p>
            <a:r>
              <a:rPr lang="en-US" altLang="en-US" dirty="0" smtClean="0"/>
              <a:t>Denervation Supersensitivity</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125</a:t>
            </a:fld>
            <a:endParaRPr lang="en-US" dirty="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p:txBody>
          <a:bodyPr/>
          <a:lstStyle/>
          <a:p>
            <a:endParaRPr lang="en-US" altLang="en-US" dirty="0" smtClean="0">
              <a:solidFill>
                <a:srgbClr val="FF0000"/>
              </a:solidFill>
            </a:endParaRPr>
          </a:p>
          <a:p>
            <a:r>
              <a:rPr lang="en-US" altLang="en-US" dirty="0" smtClean="0">
                <a:solidFill>
                  <a:srgbClr val="FF0000"/>
                </a:solidFill>
              </a:rPr>
              <a:t>Phantom </a:t>
            </a:r>
            <a:r>
              <a:rPr lang="en-US" altLang="en-US" dirty="0">
                <a:solidFill>
                  <a:srgbClr val="FF0000"/>
                </a:solidFill>
              </a:rPr>
              <a:t>limb</a:t>
            </a:r>
            <a:r>
              <a:rPr lang="en-US" altLang="en-US" dirty="0"/>
              <a:t> = continued sensation from an amputated body part </a:t>
            </a:r>
          </a:p>
          <a:p>
            <a:pPr lvl="1"/>
            <a:r>
              <a:rPr lang="en-US" altLang="en-US" dirty="0"/>
              <a:t>Cortex reorganizes itself after amputation by becoming responsive to other body parts</a:t>
            </a:r>
          </a:p>
          <a:p>
            <a:pPr lvl="1"/>
            <a:r>
              <a:rPr lang="en-US" altLang="en-US" dirty="0"/>
              <a:t>Original axons degenerate leaving vacant synapses into which others axons sprout</a:t>
            </a:r>
          </a:p>
        </p:txBody>
      </p:sp>
      <p:sp>
        <p:nvSpPr>
          <p:cNvPr id="66562" name="Rectangle 2"/>
          <p:cNvSpPr>
            <a:spLocks noGrp="1" noChangeArrowheads="1"/>
          </p:cNvSpPr>
          <p:nvPr>
            <p:ph type="title"/>
          </p:nvPr>
        </p:nvSpPr>
        <p:spPr/>
        <p:txBody>
          <a:bodyPr/>
          <a:lstStyle/>
          <a:p>
            <a:r>
              <a:rPr lang="en-US" altLang="en-US" dirty="0" smtClean="0"/>
              <a:t>Reorganized Sensory Representations</a:t>
            </a:r>
            <a:br>
              <a:rPr lang="en-US" altLang="en-US" dirty="0" smtClean="0"/>
            </a:br>
            <a:r>
              <a:rPr lang="en-US" altLang="en-US" dirty="0" smtClean="0"/>
              <a:t>and the Phantom Limb</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126</a:t>
            </a:fld>
            <a:endParaRPr lang="en-US" dirty="0"/>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wo illustrations (a) Normal (before amputation) and (b) After amputation of 3rd digit shows a palm each for both the illustrations, a brain, and a magnified view of somatosensory cortex each. (a) Illustration of normal palm (before amputation) shows the fingers of the palm labeled from D1 to D5 starting with thumb and upper palm labeled from P1 to P4 starting from the point in between thumb and the index finger. Body, hands, and face on the somatosensory cortex are highlighted on the brain. The magnified view of the hand on somatosensory cortex shows five cortex D1 to D5 responsive to P4 to P1. D1 and D2 are responsive to P1, D2 and D3 to P2, D3 and D4 to P3, and D4 and D5 to P4. (b) Illustration of palm after amputation of 3rd digit shows a palm with D3 amputated. "/>
          <p:cNvPicPr>
            <a:picLocks noChangeAspect="1"/>
          </p:cNvPicPr>
          <p:nvPr/>
        </p:nvPicPr>
        <p:blipFill>
          <a:blip r:embed="rId3"/>
          <a:stretch>
            <a:fillRect/>
          </a:stretch>
        </p:blipFill>
        <p:spPr>
          <a:xfrm>
            <a:off x="153876" y="1371600"/>
            <a:ext cx="8831766" cy="3657600"/>
          </a:xfrm>
          <a:prstGeom prst="rect">
            <a:avLst/>
          </a:prstGeom>
        </p:spPr>
      </p:pic>
      <p:sp>
        <p:nvSpPr>
          <p:cNvPr id="4" name="Title 3"/>
          <p:cNvSpPr>
            <a:spLocks noGrp="1"/>
          </p:cNvSpPr>
          <p:nvPr>
            <p:ph type="title"/>
          </p:nvPr>
        </p:nvSpPr>
        <p:spPr/>
        <p:txBody>
          <a:bodyPr/>
          <a:lstStyle/>
          <a:p>
            <a:r>
              <a:rPr lang="en-US" dirty="0" smtClean="0"/>
              <a:t>Somatosensory Cortex of a Monkey after a Finger Amputation </a:t>
            </a:r>
            <a:r>
              <a:rPr lang="en-US" sz="2400" dirty="0" smtClean="0"/>
              <a:t>(Figure 4.24)</a:t>
            </a:r>
            <a:endParaRPr lang="en-US" dirty="0"/>
          </a:p>
        </p:txBody>
      </p:sp>
      <p:sp>
        <p:nvSpPr>
          <p:cNvPr id="3" name="TextBox 2"/>
          <p:cNvSpPr txBox="1"/>
          <p:nvPr/>
        </p:nvSpPr>
        <p:spPr>
          <a:xfrm>
            <a:off x="153876" y="5257800"/>
            <a:ext cx="8831766" cy="1200329"/>
          </a:xfrm>
          <a:prstGeom prst="rect">
            <a:avLst/>
          </a:prstGeom>
          <a:noFill/>
          <a:ln>
            <a:solidFill>
              <a:schemeClr val="tx1"/>
            </a:solidFill>
          </a:ln>
        </p:spPr>
        <p:txBody>
          <a:bodyPr wrap="square" rtlCol="0">
            <a:spAutoFit/>
          </a:bodyPr>
          <a:lstStyle/>
          <a:p>
            <a:r>
              <a:rPr lang="en-US" dirty="0"/>
              <a:t>Note that the cortical area previously responsive to the third finger (D3) becomes responsive to the second and fourth fingers (D2 and D4) and part of the palm (P3). </a:t>
            </a:r>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127</a:t>
            </a:fld>
            <a:endParaRPr lang="en-US"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photo shows side view of a man with a set of four points each on the cheek and shoulders, highlighted. Cheek: 1 is labeled between the upper and lower jaw with 2 next to the upper jaw on the cheek bone, 4 next to 2, and 5 next to 4, where 5 is closer to the ear. Shoulders: The digits are labeled on a highlighted portion that resembles four fingers. 1 is closer to the chest with 2, 3, and 5 following it. "/>
          <p:cNvPicPr>
            <a:picLocks noChangeAspect="1"/>
          </p:cNvPicPr>
          <p:nvPr/>
        </p:nvPicPr>
        <p:blipFill>
          <a:blip r:embed="rId3"/>
          <a:stretch>
            <a:fillRect/>
          </a:stretch>
        </p:blipFill>
        <p:spPr>
          <a:xfrm>
            <a:off x="445251" y="1447800"/>
            <a:ext cx="2831349" cy="5029200"/>
          </a:xfrm>
          <a:prstGeom prst="rect">
            <a:avLst/>
          </a:prstGeom>
        </p:spPr>
      </p:pic>
      <p:sp>
        <p:nvSpPr>
          <p:cNvPr id="6" name="Title 5"/>
          <p:cNvSpPr>
            <a:spLocks noGrp="1"/>
          </p:cNvSpPr>
          <p:nvPr>
            <p:ph type="title"/>
          </p:nvPr>
        </p:nvSpPr>
        <p:spPr/>
        <p:txBody>
          <a:bodyPr/>
          <a:lstStyle/>
          <a:p>
            <a:r>
              <a:rPr lang="en-US" dirty="0" smtClean="0"/>
              <a:t>Sources of Phantom Sensation </a:t>
            </a:r>
            <a:r>
              <a:rPr lang="en-US" sz="2400" dirty="0" smtClean="0"/>
              <a:t>(Figure 4.24)</a:t>
            </a:r>
            <a:endParaRPr lang="en-US" dirty="0"/>
          </a:p>
        </p:txBody>
      </p:sp>
      <p:sp>
        <p:nvSpPr>
          <p:cNvPr id="3" name="TextBox 2"/>
          <p:cNvSpPr txBox="1"/>
          <p:nvPr/>
        </p:nvSpPr>
        <p:spPr>
          <a:xfrm>
            <a:off x="3505200" y="1524000"/>
            <a:ext cx="5257800" cy="3908762"/>
          </a:xfrm>
          <a:prstGeom prst="rect">
            <a:avLst/>
          </a:prstGeom>
          <a:noFill/>
        </p:spPr>
        <p:txBody>
          <a:bodyPr wrap="square" rtlCol="0">
            <a:spAutoFit/>
          </a:bodyPr>
          <a:lstStyle/>
          <a:p>
            <a:r>
              <a:rPr lang="en-US" altLang="en-US" sz="2800" dirty="0"/>
              <a:t>Phantom limb can lead to feeling sensations in amputated body part when other parts are stimulated</a:t>
            </a:r>
          </a:p>
          <a:p>
            <a:endParaRPr lang="en-US" altLang="en-US" sz="2800" dirty="0"/>
          </a:p>
          <a:p>
            <a:pPr lvl="1"/>
            <a:r>
              <a:rPr lang="en-US" altLang="en-US" sz="2800" dirty="0"/>
              <a:t>e.g., a touch on the face can bring about the experience of a phantom arm</a:t>
            </a:r>
          </a:p>
          <a:p>
            <a:endParaRPr lang="en-US" dirty="0"/>
          </a:p>
        </p:txBody>
      </p:sp>
      <p:sp>
        <p:nvSpPr>
          <p:cNvPr id="4" name="TextBox 3"/>
          <p:cNvSpPr txBox="1"/>
          <p:nvPr/>
        </p:nvSpPr>
        <p:spPr>
          <a:xfrm>
            <a:off x="3581400" y="5399782"/>
            <a:ext cx="4953000" cy="1077218"/>
          </a:xfrm>
          <a:prstGeom prst="rect">
            <a:avLst/>
          </a:prstGeom>
          <a:noFill/>
          <a:ln>
            <a:solidFill>
              <a:schemeClr val="tx1"/>
            </a:solidFill>
          </a:ln>
        </p:spPr>
        <p:txBody>
          <a:bodyPr wrap="square" rtlCol="0">
            <a:spAutoFit/>
          </a:bodyPr>
          <a:lstStyle/>
          <a:p>
            <a:r>
              <a:rPr lang="en-US" sz="1600" dirty="0"/>
              <a:t>Stimulation in the areas marked on the cheek produced phantom sensations of digits 1 (thumb), 2, 4, and 5. Stimulation on the shoulder also evoked phantom sensations of digits 1, 2, 3, and 5.</a:t>
            </a:r>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128</a:t>
            </a:fld>
            <a:endParaRPr lang="en-US" dirty="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62000" y="1295400"/>
            <a:ext cx="7010400" cy="1400175"/>
          </a:xfrm>
        </p:spPr>
        <p:txBody>
          <a:bodyPr/>
          <a:lstStyle/>
          <a:p>
            <a:r>
              <a:rPr lang="en-US" dirty="0" smtClean="0">
                <a:solidFill>
                  <a:srgbClr val="00B050"/>
                </a:solidFill>
              </a:rPr>
              <a:t>Cengage animation:</a:t>
            </a:r>
            <a:br>
              <a:rPr lang="en-US" dirty="0" smtClean="0">
                <a:solidFill>
                  <a:srgbClr val="00B050"/>
                </a:solidFill>
              </a:rPr>
            </a:br>
            <a:r>
              <a:rPr lang="en-US" dirty="0" smtClean="0">
                <a:solidFill>
                  <a:srgbClr val="00B050"/>
                </a:solidFill>
              </a:rPr>
              <a:t> </a:t>
            </a:r>
            <a:br>
              <a:rPr lang="en-US" dirty="0" smtClean="0">
                <a:solidFill>
                  <a:srgbClr val="00B050"/>
                </a:solidFill>
              </a:rPr>
            </a:br>
            <a:r>
              <a:rPr lang="en-US" dirty="0" smtClean="0">
                <a:solidFill>
                  <a:srgbClr val="00B050"/>
                </a:solidFill>
              </a:rPr>
              <a:t>Phantom Limb</a:t>
            </a:r>
            <a:endParaRPr lang="en-US" dirty="0">
              <a:solidFill>
                <a:srgbClr val="00B050"/>
              </a:solidFill>
            </a:endParaRPr>
          </a:p>
        </p:txBody>
      </p:sp>
      <p:pic>
        <p:nvPicPr>
          <p:cNvPr id="3" name="Picture 2" descr="31009_05_u09">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216446"/>
            <a:ext cx="3657600" cy="656535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4800" y="3886200"/>
            <a:ext cx="4648200" cy="2246769"/>
          </a:xfrm>
          <a:prstGeom prst="rect">
            <a:avLst/>
          </a:prstGeom>
          <a:noFill/>
        </p:spPr>
        <p:txBody>
          <a:bodyPr wrap="square" rtlCol="0">
            <a:spAutoFit/>
          </a:bodyPr>
          <a:lstStyle/>
          <a:p>
            <a:pPr marL="0" lvl="1"/>
            <a:r>
              <a:rPr lang="en-US" sz="2800" dirty="0"/>
              <a:t>Amputees who feel a phantom limb are likely to lose those phantom sensations if they learn to use an artificial arm or leg.</a:t>
            </a:r>
            <a:endParaRPr lang="en-US" altLang="en-US" sz="2800" dirty="0"/>
          </a:p>
        </p:txBody>
      </p:sp>
      <p:sp>
        <p:nvSpPr>
          <p:cNvPr id="5" name="Slide Number Placeholder 4"/>
          <p:cNvSpPr>
            <a:spLocks noGrp="1"/>
          </p:cNvSpPr>
          <p:nvPr>
            <p:ph type="sldNum" sz="quarter" idx="12"/>
          </p:nvPr>
        </p:nvSpPr>
        <p:spPr>
          <a:xfrm>
            <a:off x="7010400" y="6569075"/>
            <a:ext cx="2133600" cy="365125"/>
          </a:xfrm>
        </p:spPr>
        <p:txBody>
          <a:bodyPr/>
          <a:lstStyle/>
          <a:p>
            <a:pPr>
              <a:defRPr/>
            </a:pPr>
            <a:fld id="{04BE63F4-A616-4BB9-A31E-CBB37186DD9F}" type="slidenum">
              <a:rPr lang="en-US" smtClean="0"/>
              <a:pPr>
                <a:defRPr/>
              </a:pPr>
              <a:t>129</a:t>
            </a:fld>
            <a:endParaRPr lang="en-US" dirty="0"/>
          </a:p>
        </p:txBody>
      </p:sp>
    </p:spTree>
    <p:extLst>
      <p:ext uri="{BB962C8B-B14F-4D97-AF65-F5344CB8AC3E}">
        <p14:creationId xmlns:p14="http://schemas.microsoft.com/office/powerpoint/2010/main" val="34526546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p:txBody>
          <a:bodyPr/>
          <a:lstStyle/>
          <a:p>
            <a:r>
              <a:rPr lang="en-US" altLang="en-US" dirty="0" smtClean="0">
                <a:solidFill>
                  <a:srgbClr val="FF0000"/>
                </a:solidFill>
              </a:rPr>
              <a:t>Dominant </a:t>
            </a:r>
            <a:r>
              <a:rPr lang="en-US" altLang="en-US" dirty="0">
                <a:solidFill>
                  <a:srgbClr val="FF0000"/>
                </a:solidFill>
              </a:rPr>
              <a:t>genes- </a:t>
            </a:r>
            <a:r>
              <a:rPr lang="en-US" altLang="en-US" dirty="0"/>
              <a:t>show a strong effect in </a:t>
            </a:r>
            <a:r>
              <a:rPr lang="en-US" altLang="en-US" u="sng" dirty="0"/>
              <a:t>either</a:t>
            </a:r>
            <a:r>
              <a:rPr lang="en-US" altLang="en-US" dirty="0"/>
              <a:t> homozygous </a:t>
            </a:r>
            <a:r>
              <a:rPr lang="en-US" altLang="en-US" u="sng" dirty="0"/>
              <a:t>or</a:t>
            </a:r>
            <a:r>
              <a:rPr lang="en-US" altLang="en-US" dirty="0"/>
              <a:t> heterozygous condition</a:t>
            </a:r>
          </a:p>
          <a:p>
            <a:endParaRPr lang="en-US" altLang="en-US" sz="1600" dirty="0"/>
          </a:p>
          <a:p>
            <a:r>
              <a:rPr lang="en-US" altLang="en-US" dirty="0">
                <a:solidFill>
                  <a:srgbClr val="FF0000"/>
                </a:solidFill>
              </a:rPr>
              <a:t>Recessive genes- </a:t>
            </a:r>
            <a:r>
              <a:rPr lang="en-US" altLang="en-US" dirty="0"/>
              <a:t>show effects </a:t>
            </a:r>
            <a:r>
              <a:rPr lang="en-US" altLang="en-US" u="sng" dirty="0"/>
              <a:t>only</a:t>
            </a:r>
            <a:r>
              <a:rPr lang="en-US" altLang="en-US" dirty="0"/>
              <a:t> in the homozygous </a:t>
            </a:r>
            <a:r>
              <a:rPr lang="en-US" altLang="en-US" dirty="0" smtClean="0"/>
              <a:t>condition</a:t>
            </a:r>
          </a:p>
          <a:p>
            <a:endParaRPr lang="en-US" altLang="en-US" dirty="0"/>
          </a:p>
          <a:p>
            <a:r>
              <a:rPr lang="en-US" altLang="en-US" dirty="0" smtClean="0">
                <a:solidFill>
                  <a:srgbClr val="FF0000"/>
                </a:solidFill>
              </a:rPr>
              <a:t>Intermediate </a:t>
            </a:r>
            <a:r>
              <a:rPr lang="en-US" altLang="en-US" dirty="0">
                <a:solidFill>
                  <a:srgbClr val="FF0000"/>
                </a:solidFill>
              </a:rPr>
              <a:t>genes- </a:t>
            </a:r>
            <a:r>
              <a:rPr lang="en-US" altLang="en-US" dirty="0" smtClean="0"/>
              <a:t>show incomplete dominance in the heterozygous condition</a:t>
            </a:r>
            <a:endParaRPr lang="en-US" altLang="en-US" dirty="0"/>
          </a:p>
        </p:txBody>
      </p:sp>
      <p:sp>
        <p:nvSpPr>
          <p:cNvPr id="21506" name="Rectangle 2"/>
          <p:cNvSpPr>
            <a:spLocks noGrp="1" noChangeArrowheads="1"/>
          </p:cNvSpPr>
          <p:nvPr>
            <p:ph type="title"/>
          </p:nvPr>
        </p:nvSpPr>
        <p:spPr/>
        <p:txBody>
          <a:bodyPr/>
          <a:lstStyle/>
          <a:p>
            <a:r>
              <a:rPr lang="en-US" altLang="en-US" dirty="0" smtClean="0"/>
              <a:t>Mendelian Genetics – Dominant and Recessive </a:t>
            </a:r>
            <a:r>
              <a:rPr lang="en-US" altLang="en-US" dirty="0"/>
              <a:t>Genes </a:t>
            </a:r>
            <a:r>
              <a:rPr lang="en-US" altLang="en-US" sz="2800" dirty="0" smtClean="0"/>
              <a:t>(2 </a:t>
            </a:r>
            <a:r>
              <a:rPr lang="en-US" altLang="en-US" sz="2800" dirty="0"/>
              <a:t>of 2)</a:t>
            </a:r>
            <a:endParaRPr lang="en-US" altLang="en-US" dirty="0" smtClean="0"/>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13</a:t>
            </a:fld>
            <a:endParaRPr lang="en-US" dirty="0"/>
          </a:p>
        </p:txBody>
      </p:sp>
    </p:spTree>
    <p:extLst>
      <p:ext uri="{BB962C8B-B14F-4D97-AF65-F5344CB8AC3E}">
        <p14:creationId xmlns:p14="http://schemas.microsoft.com/office/powerpoint/2010/main" val="294798988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idx="1"/>
          </p:nvPr>
        </p:nvSpPr>
        <p:spPr>
          <a:xfrm>
            <a:off x="152400" y="1410590"/>
            <a:ext cx="8686800" cy="5295010"/>
          </a:xfrm>
        </p:spPr>
        <p:txBody>
          <a:bodyPr/>
          <a:lstStyle/>
          <a:p>
            <a:r>
              <a:rPr lang="en-US" altLang="en-US" dirty="0" err="1">
                <a:solidFill>
                  <a:srgbClr val="FF0000"/>
                </a:solidFill>
              </a:rPr>
              <a:t>Deafferented</a:t>
            </a:r>
            <a:r>
              <a:rPr lang="en-US" altLang="en-US" dirty="0"/>
              <a:t> limbs = limbs that have lost afferent sensory input</a:t>
            </a:r>
          </a:p>
          <a:p>
            <a:pPr lvl="1"/>
            <a:r>
              <a:rPr lang="en-US" altLang="en-US" dirty="0"/>
              <a:t>Can still be used, but are often not- easier to use other ways to carry out the behavior</a:t>
            </a:r>
          </a:p>
          <a:p>
            <a:pPr lvl="1"/>
            <a:endParaRPr lang="en-US" altLang="en-US" dirty="0"/>
          </a:p>
          <a:p>
            <a:r>
              <a:rPr lang="en-US" altLang="en-US" dirty="0"/>
              <a:t>Study of ability to use </a:t>
            </a:r>
            <a:r>
              <a:rPr lang="en-US" altLang="en-US" dirty="0" err="1"/>
              <a:t>deafferented</a:t>
            </a:r>
            <a:r>
              <a:rPr lang="en-US" altLang="en-US" dirty="0"/>
              <a:t> limbs </a:t>
            </a:r>
            <a:r>
              <a:rPr lang="en-US" altLang="en-US" dirty="0">
                <a:sym typeface="Wingdings" panose="05000000000000000000" pitchFamily="2" charset="2"/>
              </a:rPr>
              <a:t></a:t>
            </a:r>
            <a:r>
              <a:rPr lang="en-US" altLang="en-US" dirty="0"/>
              <a:t>development of therapy techniques to improve functioning of brain damaged people</a:t>
            </a:r>
          </a:p>
          <a:p>
            <a:pPr lvl="1"/>
            <a:r>
              <a:rPr lang="en-US" altLang="en-US" dirty="0"/>
              <a:t>Focus on what they are capable of doing</a:t>
            </a:r>
          </a:p>
        </p:txBody>
      </p:sp>
      <p:sp>
        <p:nvSpPr>
          <p:cNvPr id="70658" name="Rectangle 2"/>
          <p:cNvSpPr>
            <a:spLocks noGrp="1" noChangeArrowheads="1"/>
          </p:cNvSpPr>
          <p:nvPr>
            <p:ph type="title"/>
          </p:nvPr>
        </p:nvSpPr>
        <p:spPr/>
        <p:txBody>
          <a:bodyPr/>
          <a:lstStyle/>
          <a:p>
            <a:r>
              <a:rPr lang="en-US" altLang="en-US" dirty="0" smtClean="0"/>
              <a:t>Learned Adjustments in Behavior</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130</a:t>
            </a:fld>
            <a:endParaRPr lang="en-US"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23589" y="1676400"/>
            <a:ext cx="7292340" cy="4023360"/>
          </a:xfrm>
          <a:prstGeom prst="rect">
            <a:avLst/>
          </a:prstGeom>
        </p:spPr>
      </p:pic>
      <p:sp>
        <p:nvSpPr>
          <p:cNvPr id="3" name="Title 2"/>
          <p:cNvSpPr>
            <a:spLocks noGrp="1"/>
          </p:cNvSpPr>
          <p:nvPr>
            <p:ph type="title"/>
          </p:nvPr>
        </p:nvSpPr>
        <p:spPr/>
        <p:txBody>
          <a:bodyPr/>
          <a:lstStyle/>
          <a:p>
            <a:r>
              <a:rPr lang="en-US" dirty="0" smtClean="0"/>
              <a:t>Cross-Section Through the Spinal Cord </a:t>
            </a:r>
            <a:r>
              <a:rPr lang="en-US" sz="2400" dirty="0" smtClean="0"/>
              <a:t>(Figure 4.26)</a:t>
            </a:r>
            <a:endParaRPr lang="en-US" dirty="0"/>
          </a:p>
        </p:txBody>
      </p:sp>
      <p:sp>
        <p:nvSpPr>
          <p:cNvPr id="4" name="TextBox 3"/>
          <p:cNvSpPr txBox="1"/>
          <p:nvPr/>
        </p:nvSpPr>
        <p:spPr>
          <a:xfrm>
            <a:off x="990600" y="5791200"/>
            <a:ext cx="7292340" cy="584775"/>
          </a:xfrm>
          <a:prstGeom prst="rect">
            <a:avLst/>
          </a:prstGeom>
          <a:noFill/>
          <a:ln>
            <a:solidFill>
              <a:schemeClr val="tx1"/>
            </a:solidFill>
          </a:ln>
        </p:spPr>
        <p:txBody>
          <a:bodyPr wrap="square" rtlCol="0">
            <a:spAutoFit/>
          </a:bodyPr>
          <a:lstStyle/>
          <a:p>
            <a:pPr algn="ctr"/>
            <a:r>
              <a:rPr lang="en-US" sz="1600" dirty="0"/>
              <a:t>A cut through the dorsal root (as shown) deprives the animal of touch sensations from part of the body but leaves the motor nerves intact. </a:t>
            </a:r>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131</a:t>
            </a:fld>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lstStyle/>
          <a:p>
            <a:r>
              <a:rPr lang="en-US" dirty="0" smtClean="0"/>
              <a:t>Four Equally Likely Outcomes of a Mating Between Heterozygous Tasters </a:t>
            </a:r>
            <a:r>
              <a:rPr lang="en-US" sz="2400" dirty="0" smtClean="0"/>
              <a:t>(Figure 4.3)</a:t>
            </a:r>
            <a:endParaRPr lang="en-US" altLang="en-US" sz="2400" dirty="0" smtClean="0"/>
          </a:p>
        </p:txBody>
      </p:sp>
      <p:pic>
        <p:nvPicPr>
          <p:cNvPr id="3" name="Picture 2" descr="Punnett square shows outcomes of a heterozygous parents with genes T (uppercase) and t (lowercase). The outcomes are as follows: Child 1: Genes T (uppercase) T (uppercase), Homozygous taster; Child 2: Genes T (uppercase) t (lowercase), Heterozygous taster; Child 3: Genes t (lowercase) T (uppercase), Heterozygous taster; Child 4: Genes t (lowercase) t (lowercase), Homozygous nontaster."/>
          <p:cNvPicPr>
            <a:picLocks noChangeAspect="1"/>
          </p:cNvPicPr>
          <p:nvPr/>
        </p:nvPicPr>
        <p:blipFill>
          <a:blip r:embed="rId3"/>
          <a:stretch>
            <a:fillRect/>
          </a:stretch>
        </p:blipFill>
        <p:spPr>
          <a:xfrm>
            <a:off x="609600" y="1524000"/>
            <a:ext cx="7690781" cy="4754880"/>
          </a:xfrm>
          <a:prstGeom prst="rect">
            <a:avLst/>
          </a:prstGeom>
        </p:spPr>
      </p:pic>
      <p:sp>
        <p:nvSpPr>
          <p:cNvPr id="2" name="TextBox 1"/>
          <p:cNvSpPr txBox="1"/>
          <p:nvPr/>
        </p:nvSpPr>
        <p:spPr>
          <a:xfrm>
            <a:off x="228600" y="1524000"/>
            <a:ext cx="2590800" cy="2308324"/>
          </a:xfrm>
          <a:prstGeom prst="rect">
            <a:avLst/>
          </a:prstGeom>
          <a:noFill/>
          <a:ln>
            <a:solidFill>
              <a:schemeClr val="tx1"/>
            </a:solidFill>
          </a:ln>
        </p:spPr>
        <p:txBody>
          <a:bodyPr wrap="square" rtlCol="0">
            <a:spAutoFit/>
          </a:bodyPr>
          <a:lstStyle/>
          <a:p>
            <a:r>
              <a:rPr lang="en-US" sz="1600" dirty="0"/>
              <a:t>A child in this family has a 25 percent chance of being homozygous for the dominant gene (TT), a 25 percent chance of being homozygous for the recessive gene (</a:t>
            </a:r>
            <a:r>
              <a:rPr lang="en-US" sz="1600" dirty="0" err="1"/>
              <a:t>tt</a:t>
            </a:r>
            <a:r>
              <a:rPr lang="en-US" sz="1600" dirty="0"/>
              <a:t>), and a 50 percent chance of being heterozygous (Tt). </a:t>
            </a:r>
          </a:p>
        </p:txBody>
      </p:sp>
      <p:sp>
        <p:nvSpPr>
          <p:cNvPr id="5" name="Slide Number Placeholder 4"/>
          <p:cNvSpPr>
            <a:spLocks noGrp="1"/>
          </p:cNvSpPr>
          <p:nvPr>
            <p:ph type="sldNum" sz="quarter" idx="12"/>
          </p:nvPr>
        </p:nvSpPr>
        <p:spPr/>
        <p:txBody>
          <a:bodyPr/>
          <a:lstStyle/>
          <a:p>
            <a:pPr>
              <a:defRPr/>
            </a:pPr>
            <a:fld id="{82FAD20F-7F3B-4310-9FE7-99DF68270456}" type="slidenum">
              <a:rPr lang="en-US" smtClean="0"/>
              <a:pPr>
                <a:defRPr/>
              </a:pPr>
              <a:t>14</a:t>
            </a:fld>
            <a:endParaRPr lang="en-US" dirty="0"/>
          </a:p>
        </p:txBody>
      </p:sp>
    </p:spTree>
    <p:extLst>
      <p:ext uri="{BB962C8B-B14F-4D97-AF65-F5344CB8AC3E}">
        <p14:creationId xmlns:p14="http://schemas.microsoft.com/office/powerpoint/2010/main" val="1810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Content Placeholder 2"/>
          <p:cNvSpPr>
            <a:spLocks noGrp="1"/>
          </p:cNvSpPr>
          <p:nvPr>
            <p:ph idx="1"/>
          </p:nvPr>
        </p:nvSpPr>
        <p:spPr/>
        <p:txBody>
          <a:bodyPr/>
          <a:lstStyle/>
          <a:p>
            <a:r>
              <a:rPr lang="en-US" altLang="en-US" dirty="0"/>
              <a:t>Examples like PTC &amp; hair color can be misleading…</a:t>
            </a:r>
          </a:p>
          <a:p>
            <a:pPr lvl="1"/>
            <a:r>
              <a:rPr lang="en-US" altLang="en-US" sz="3200" dirty="0"/>
              <a:t>Implies single gene combination completely controls a characteristic</a:t>
            </a:r>
          </a:p>
          <a:p>
            <a:pPr marL="457200" lvl="1" indent="0">
              <a:buNone/>
            </a:pPr>
            <a:r>
              <a:rPr lang="en-US" altLang="en-US" sz="3200" dirty="0">
                <a:solidFill>
                  <a:srgbClr val="FF0000"/>
                </a:solidFill>
                <a:sym typeface="Wingdings" panose="05000000000000000000" pitchFamily="2" charset="2"/>
              </a:rPr>
              <a:t>	 T</a:t>
            </a:r>
            <a:r>
              <a:rPr lang="en-US" altLang="en-US" sz="3200" dirty="0">
                <a:solidFill>
                  <a:srgbClr val="FF0000"/>
                </a:solidFill>
              </a:rPr>
              <a:t>his is not always true!</a:t>
            </a:r>
          </a:p>
          <a:p>
            <a:pPr lvl="1"/>
            <a:endParaRPr lang="en-US" altLang="en-US" sz="1600" dirty="0"/>
          </a:p>
          <a:p>
            <a:r>
              <a:rPr lang="en-US" altLang="en-US" dirty="0"/>
              <a:t>Some genes are only expressed partly…</a:t>
            </a:r>
          </a:p>
          <a:p>
            <a:pPr lvl="1"/>
            <a:r>
              <a:rPr lang="en-US" altLang="en-US" sz="3200" dirty="0"/>
              <a:t>in some cells and not others OR </a:t>
            </a:r>
          </a:p>
          <a:p>
            <a:pPr lvl="1"/>
            <a:r>
              <a:rPr lang="en-US" altLang="en-US" sz="3200" dirty="0"/>
              <a:t>only under certain circumstances</a:t>
            </a:r>
          </a:p>
        </p:txBody>
      </p:sp>
      <p:sp>
        <p:nvSpPr>
          <p:cNvPr id="23554" name="Title 1"/>
          <p:cNvSpPr>
            <a:spLocks noGrp="1"/>
          </p:cNvSpPr>
          <p:nvPr>
            <p:ph type="title"/>
          </p:nvPr>
        </p:nvSpPr>
        <p:spPr/>
        <p:txBody>
          <a:bodyPr/>
          <a:lstStyle/>
          <a:p>
            <a:r>
              <a:rPr lang="en-US" altLang="en-US" dirty="0" smtClean="0"/>
              <a:t>Mendelian Genetics – Gene Expression</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15</a:t>
            </a:fld>
            <a:endParaRPr lang="en-US" dirty="0"/>
          </a:p>
        </p:txBody>
      </p:sp>
    </p:spTree>
    <p:extLst>
      <p:ext uri="{BB962C8B-B14F-4D97-AF65-F5344CB8AC3E}">
        <p14:creationId xmlns:p14="http://schemas.microsoft.com/office/powerpoint/2010/main" val="3431365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152400" y="1410590"/>
            <a:ext cx="8839200" cy="5295010"/>
          </a:xfrm>
        </p:spPr>
        <p:txBody>
          <a:bodyPr/>
          <a:lstStyle/>
          <a:p>
            <a:pPr eaLnBrk="1" hangingPunct="1"/>
            <a:r>
              <a:rPr lang="en-US" altLang="en-US" dirty="0"/>
              <a:t>Humans have 23 pairs of chromosomes:</a:t>
            </a:r>
          </a:p>
          <a:p>
            <a:pPr lvl="1" eaLnBrk="1" hangingPunct="1"/>
            <a:r>
              <a:rPr lang="en-US" altLang="en-US" sz="3200" dirty="0">
                <a:solidFill>
                  <a:srgbClr val="FF0000"/>
                </a:solidFill>
              </a:rPr>
              <a:t>22 pairs of autosomes</a:t>
            </a:r>
          </a:p>
          <a:p>
            <a:pPr lvl="1" eaLnBrk="1" hangingPunct="1"/>
            <a:r>
              <a:rPr lang="en-US" altLang="en-US" sz="3200" dirty="0">
                <a:solidFill>
                  <a:srgbClr val="FF0000"/>
                </a:solidFill>
              </a:rPr>
              <a:t>1 pair of sex chromosomes</a:t>
            </a:r>
          </a:p>
          <a:p>
            <a:pPr lvl="1" eaLnBrk="1" hangingPunct="1"/>
            <a:endParaRPr lang="en-US" altLang="en-US" sz="1600" dirty="0"/>
          </a:p>
          <a:p>
            <a:pPr eaLnBrk="1" hangingPunct="1"/>
            <a:r>
              <a:rPr lang="en-US" altLang="en-US" dirty="0"/>
              <a:t>In mammals, sex chromosomes are </a:t>
            </a:r>
            <a:r>
              <a:rPr lang="en-US" altLang="en-US" b="1" dirty="0">
                <a:solidFill>
                  <a:srgbClr val="FF0000"/>
                </a:solidFill>
              </a:rPr>
              <a:t>X</a:t>
            </a:r>
            <a:r>
              <a:rPr lang="en-US" altLang="en-US" dirty="0">
                <a:solidFill>
                  <a:srgbClr val="FF0000"/>
                </a:solidFill>
              </a:rPr>
              <a:t> </a:t>
            </a:r>
            <a:r>
              <a:rPr lang="en-US" altLang="en-US" dirty="0"/>
              <a:t>&amp;</a:t>
            </a:r>
            <a:r>
              <a:rPr lang="en-US" altLang="en-US" dirty="0">
                <a:solidFill>
                  <a:srgbClr val="FF0000"/>
                </a:solidFill>
              </a:rPr>
              <a:t> </a:t>
            </a:r>
            <a:r>
              <a:rPr lang="en-US" altLang="en-US" b="1" dirty="0">
                <a:solidFill>
                  <a:srgbClr val="FF0000"/>
                </a:solidFill>
              </a:rPr>
              <a:t>Y</a:t>
            </a:r>
            <a:r>
              <a:rPr lang="en-US" altLang="en-US" dirty="0"/>
              <a:t> </a:t>
            </a:r>
          </a:p>
          <a:p>
            <a:pPr eaLnBrk="1" hangingPunct="1"/>
            <a:endParaRPr lang="en-US" altLang="en-US" sz="1600" dirty="0"/>
          </a:p>
          <a:p>
            <a:pPr lvl="1" eaLnBrk="1" hangingPunct="1"/>
            <a:r>
              <a:rPr lang="en-US" altLang="en-US" sz="3200" dirty="0"/>
              <a:t>Females have two X chromosomes (XX)</a:t>
            </a:r>
          </a:p>
          <a:p>
            <a:pPr lvl="1" eaLnBrk="1" hangingPunct="1"/>
            <a:endParaRPr lang="en-US" altLang="en-US" sz="1800" dirty="0"/>
          </a:p>
          <a:p>
            <a:pPr lvl="1" eaLnBrk="1" hangingPunct="1"/>
            <a:r>
              <a:rPr lang="en-US" altLang="en-US" sz="3200" dirty="0"/>
              <a:t>Males have an X and a Y chromosome (XY)  </a:t>
            </a:r>
          </a:p>
        </p:txBody>
      </p:sp>
      <p:sp>
        <p:nvSpPr>
          <p:cNvPr id="25602" name="Rectangle 2"/>
          <p:cNvSpPr>
            <a:spLocks noGrp="1" noChangeArrowheads="1"/>
          </p:cNvSpPr>
          <p:nvPr>
            <p:ph type="title"/>
          </p:nvPr>
        </p:nvSpPr>
        <p:spPr/>
        <p:txBody>
          <a:bodyPr/>
          <a:lstStyle/>
          <a:p>
            <a:r>
              <a:rPr lang="en-US" altLang="en-US" dirty="0" smtClean="0"/>
              <a:t>Mendelian Genetics – X and Y  </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16</a:t>
            </a:fld>
            <a:endParaRPr lang="en-US" dirty="0"/>
          </a:p>
        </p:txBody>
      </p:sp>
    </p:spTree>
    <p:extLst>
      <p:ext uri="{BB962C8B-B14F-4D97-AF65-F5344CB8AC3E}">
        <p14:creationId xmlns:p14="http://schemas.microsoft.com/office/powerpoint/2010/main" val="22514743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pPr eaLnBrk="1" hangingPunct="1"/>
            <a:r>
              <a:rPr lang="en-US" altLang="en-US" dirty="0"/>
              <a:t>During reproduction:</a:t>
            </a:r>
          </a:p>
          <a:p>
            <a:pPr eaLnBrk="1" hangingPunct="1"/>
            <a:endParaRPr lang="en-US" altLang="en-US" sz="1600" dirty="0"/>
          </a:p>
          <a:p>
            <a:pPr lvl="1" eaLnBrk="1" hangingPunct="1"/>
            <a:r>
              <a:rPr lang="en-US" altLang="en-US" sz="3200" dirty="0"/>
              <a:t>Females contribute an X chromosome</a:t>
            </a:r>
          </a:p>
          <a:p>
            <a:pPr lvl="1" eaLnBrk="1" hangingPunct="1"/>
            <a:endParaRPr lang="en-US" altLang="en-US" sz="1800" dirty="0"/>
          </a:p>
          <a:p>
            <a:pPr lvl="1" eaLnBrk="1" hangingPunct="1"/>
            <a:r>
              <a:rPr lang="en-US" altLang="en-US" sz="3200" dirty="0"/>
              <a:t>Males contribute either an X or a Y</a:t>
            </a:r>
          </a:p>
          <a:p>
            <a:pPr lvl="2" eaLnBrk="1" hangingPunct="1"/>
            <a:r>
              <a:rPr lang="en-US" altLang="en-US" sz="3200" dirty="0"/>
              <a:t>X chromosome contributed by father	</a:t>
            </a:r>
            <a:r>
              <a:rPr lang="en-US" altLang="en-US" sz="3200" dirty="0">
                <a:sym typeface="Wingdings" panose="05000000000000000000" pitchFamily="2" charset="2"/>
              </a:rPr>
              <a:t></a:t>
            </a:r>
            <a:r>
              <a:rPr lang="en-US" altLang="en-US" sz="3200" dirty="0"/>
              <a:t> offspring is female</a:t>
            </a:r>
          </a:p>
          <a:p>
            <a:pPr lvl="2" eaLnBrk="1" hangingPunct="1"/>
            <a:r>
              <a:rPr lang="en-US" altLang="en-US" sz="3200" dirty="0"/>
              <a:t>Y chromosome contributed by father	</a:t>
            </a:r>
            <a:r>
              <a:rPr lang="en-US" altLang="en-US" sz="3200" dirty="0" smtClean="0">
                <a:sym typeface="Wingdings" panose="05000000000000000000" pitchFamily="2" charset="2"/>
              </a:rPr>
              <a:t></a:t>
            </a:r>
            <a:r>
              <a:rPr lang="en-US" altLang="en-US" sz="3200" dirty="0" smtClean="0"/>
              <a:t> </a:t>
            </a:r>
            <a:r>
              <a:rPr lang="en-US" altLang="en-US" sz="3200" dirty="0"/>
              <a:t>offspring is male</a:t>
            </a:r>
          </a:p>
        </p:txBody>
      </p:sp>
      <p:sp>
        <p:nvSpPr>
          <p:cNvPr id="25602" name="Rectangle 2"/>
          <p:cNvSpPr>
            <a:spLocks noGrp="1" noChangeArrowheads="1"/>
          </p:cNvSpPr>
          <p:nvPr>
            <p:ph type="title"/>
          </p:nvPr>
        </p:nvSpPr>
        <p:spPr/>
        <p:txBody>
          <a:bodyPr/>
          <a:lstStyle/>
          <a:p>
            <a:r>
              <a:rPr lang="en-US" altLang="en-US" dirty="0" smtClean="0"/>
              <a:t>Mendelian Genetics – X and Y (cont’d.)  </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17</a:t>
            </a:fld>
            <a:endParaRPr lang="en-US" dirty="0"/>
          </a:p>
        </p:txBody>
      </p:sp>
    </p:spTree>
    <p:extLst>
      <p:ext uri="{BB962C8B-B14F-4D97-AF65-F5344CB8AC3E}">
        <p14:creationId xmlns:p14="http://schemas.microsoft.com/office/powerpoint/2010/main" val="3133121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Male and Female Karyotypes</a:t>
            </a:r>
            <a:endParaRPr lang="en-US" dirty="0"/>
          </a:p>
        </p:txBody>
      </p:sp>
      <p:sp>
        <p:nvSpPr>
          <p:cNvPr id="9" name="Content Placeholder 2"/>
          <p:cNvSpPr txBox="1">
            <a:spLocks/>
          </p:cNvSpPr>
          <p:nvPr/>
        </p:nvSpPr>
        <p:spPr bwMode="auto">
          <a:xfrm>
            <a:off x="190500" y="5715000"/>
            <a:ext cx="8763000" cy="1020763"/>
          </a:xfrm>
          <a:prstGeom prst="rect">
            <a:avLst/>
          </a:prstGeom>
          <a:solidFill>
            <a:schemeClr val="bg1"/>
          </a:solidFill>
          <a:ln>
            <a:solidFill>
              <a:schemeClr val="tx1"/>
            </a:solidFill>
          </a:ln>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ts val="900"/>
              </a:spcBef>
              <a:spcAft>
                <a:spcPct val="0"/>
              </a:spcAft>
              <a:buFont typeface="Arial" panose="020B0604020202020204" pitchFamily="34" charset="0"/>
              <a:buChar char="•"/>
              <a:defRPr sz="3200" kern="1200">
                <a:solidFill>
                  <a:schemeClr val="tx1"/>
                </a:solidFill>
                <a:latin typeface="Arial" pitchFamily="34" charset="0"/>
                <a:ea typeface="+mn-ea"/>
                <a:cs typeface="Arial" pitchFamily="34" charset="0"/>
              </a:defRPr>
            </a:lvl1pPr>
            <a:lvl2pPr marL="742950" indent="-285750" algn="l" rtl="0" eaLnBrk="0" fontAlgn="base" hangingPunct="0">
              <a:spcBef>
                <a:spcPts val="900"/>
              </a:spcBef>
              <a:spcAft>
                <a:spcPct val="0"/>
              </a:spcAft>
              <a:buFont typeface="Arial" panose="020B0604020202020204" pitchFamily="34"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ts val="900"/>
              </a:spcBef>
              <a:spcAft>
                <a:spcPct val="0"/>
              </a:spcAft>
              <a:buFont typeface="Arial" panose="020B0604020202020204" pitchFamily="34" charset="0"/>
              <a:buChar char="•"/>
              <a:defRPr sz="2400" kern="1200">
                <a:solidFill>
                  <a:schemeClr val="tx1"/>
                </a:solidFill>
                <a:latin typeface="Arial" pitchFamily="34" charset="0"/>
                <a:ea typeface="+mn-ea"/>
                <a:cs typeface="Arial" pitchFamily="34" charset="0"/>
              </a:defRPr>
            </a:lvl3pPr>
            <a:lvl4pPr marL="1600200" indent="-228600" algn="l" rtl="0" eaLnBrk="0" fontAlgn="base" hangingPunct="0">
              <a:spcBef>
                <a:spcPts val="9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4pPr>
            <a:lvl5pPr marL="2057400" indent="-228600" algn="l" rtl="0" eaLnBrk="0" fontAlgn="base" hangingPunct="0">
              <a:spcBef>
                <a:spcPts val="900"/>
              </a:spcBef>
              <a:spcAft>
                <a:spcPct val="0"/>
              </a:spcAft>
              <a:buFont typeface="Arial" panose="020B0604020202020204" pitchFamily="34" charset="0"/>
              <a:buChar char="»"/>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1800" dirty="0" smtClean="0"/>
              <a:t>The male karyotype (</a:t>
            </a:r>
            <a:r>
              <a:rPr lang="en-US" sz="1800" i="1" dirty="0" smtClean="0"/>
              <a:t>left</a:t>
            </a:r>
            <a:r>
              <a:rPr lang="en-US" sz="1800" dirty="0" smtClean="0"/>
              <a:t>) shows the 22 pairs of autosomal chromosomes and the 2 sex chromosomes—an elongated X and a shorter Y chromosome. The photographic arrangement of a female’s chromosomes (</a:t>
            </a:r>
            <a:r>
              <a:rPr lang="en-US" sz="1800" i="1" dirty="0" smtClean="0"/>
              <a:t>right</a:t>
            </a:r>
            <a:r>
              <a:rPr lang="en-US" sz="1800" dirty="0" smtClean="0"/>
              <a:t>) shows 2 X chromosomes.</a:t>
            </a:r>
            <a:endParaRPr lang="en-US" sz="1800" dirty="0"/>
          </a:p>
        </p:txBody>
      </p:sp>
      <p:sp>
        <p:nvSpPr>
          <p:cNvPr id="7" name="Slide Number Placeholder 6"/>
          <p:cNvSpPr>
            <a:spLocks noGrp="1"/>
          </p:cNvSpPr>
          <p:nvPr>
            <p:ph type="sldNum" sz="quarter" idx="12"/>
          </p:nvPr>
        </p:nvSpPr>
        <p:spPr>
          <a:xfrm>
            <a:off x="6858000" y="6400800"/>
            <a:ext cx="2133600" cy="365125"/>
          </a:xfrm>
        </p:spPr>
        <p:txBody>
          <a:bodyPr/>
          <a:lstStyle/>
          <a:p>
            <a:pPr>
              <a:defRPr/>
            </a:pPr>
            <a:fld id="{82FAD20F-7F3B-4310-9FE7-99DF68270456}" type="slidenum">
              <a:rPr lang="en-US" smtClean="0"/>
              <a:pPr>
                <a:defRPr/>
              </a:pPr>
              <a:t>18</a:t>
            </a:fld>
            <a:endParaRPr lang="en-US" dirty="0"/>
          </a:p>
        </p:txBody>
      </p:sp>
      <p:sp>
        <p:nvSpPr>
          <p:cNvPr id="2" name="Content Placeholder 1"/>
          <p:cNvSpPr>
            <a:spLocks noGrp="1"/>
          </p:cNvSpPr>
          <p:nvPr>
            <p:ph idx="1"/>
          </p:nvPr>
        </p:nvSpPr>
        <p:spPr/>
        <p:txBody>
          <a:bodyPr anchor="ctr"/>
          <a:lstStyle/>
          <a:p>
            <a:pPr marL="0" indent="0" algn="ctr">
              <a:buNone/>
            </a:pPr>
            <a:r>
              <a:rPr lang="en-US" b="1" dirty="0" smtClean="0">
                <a:solidFill>
                  <a:srgbClr val="00B050"/>
                </a:solidFill>
              </a:rPr>
              <a:t>[Photograph of male</a:t>
            </a:r>
          </a:p>
          <a:p>
            <a:pPr marL="0" indent="0" algn="ctr">
              <a:buNone/>
            </a:pPr>
            <a:r>
              <a:rPr lang="en-US" b="1" dirty="0" smtClean="0">
                <a:solidFill>
                  <a:srgbClr val="00B050"/>
                </a:solidFill>
              </a:rPr>
              <a:t> and female karyotypes]</a:t>
            </a:r>
            <a:endParaRPr lang="en-US" b="1" dirty="0">
              <a:solidFill>
                <a:srgbClr val="00B050"/>
              </a:solidFill>
            </a:endParaRPr>
          </a:p>
        </p:txBody>
      </p:sp>
    </p:spTree>
    <p:extLst>
      <p:ext uri="{BB962C8B-B14F-4D97-AF65-F5344CB8AC3E}">
        <p14:creationId xmlns:p14="http://schemas.microsoft.com/office/powerpoint/2010/main" val="26966185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a:xfrm>
            <a:off x="228600" y="1410590"/>
            <a:ext cx="8458200" cy="5295010"/>
          </a:xfrm>
        </p:spPr>
        <p:txBody>
          <a:bodyPr/>
          <a:lstStyle/>
          <a:p>
            <a:pPr eaLnBrk="1" hangingPunct="1">
              <a:defRPr/>
            </a:pPr>
            <a:r>
              <a:rPr lang="en-US" dirty="0"/>
              <a:t>Types of genes include:</a:t>
            </a:r>
          </a:p>
          <a:p>
            <a:pPr lvl="1" eaLnBrk="1" hangingPunct="1">
              <a:defRPr/>
            </a:pPr>
            <a:r>
              <a:rPr lang="en-US" sz="3200" dirty="0">
                <a:solidFill>
                  <a:srgbClr val="FF0000"/>
                </a:solidFill>
              </a:rPr>
              <a:t>Autosomal genes</a:t>
            </a:r>
            <a:r>
              <a:rPr lang="en-US" sz="3200" dirty="0"/>
              <a:t>: all other genes except those on the sex chromosomes</a:t>
            </a:r>
          </a:p>
          <a:p>
            <a:pPr lvl="1" eaLnBrk="1" hangingPunct="1">
              <a:defRPr/>
            </a:pPr>
            <a:r>
              <a:rPr lang="en-US" sz="3200" dirty="0" smtClean="0">
                <a:solidFill>
                  <a:srgbClr val="FF0000"/>
                </a:solidFill>
              </a:rPr>
              <a:t>Sex-linked </a:t>
            </a:r>
            <a:r>
              <a:rPr lang="en-US" sz="3200" dirty="0">
                <a:solidFill>
                  <a:srgbClr val="FF0000"/>
                </a:solidFill>
              </a:rPr>
              <a:t>genes</a:t>
            </a:r>
            <a:r>
              <a:rPr lang="en-US" sz="3200" dirty="0">
                <a:solidFill>
                  <a:schemeClr val="tx1">
                    <a:lumMod val="95000"/>
                    <a:lumOff val="5000"/>
                  </a:schemeClr>
                </a:solidFill>
              </a:rPr>
              <a:t>:</a:t>
            </a:r>
            <a:r>
              <a:rPr lang="en-US" sz="3200" dirty="0">
                <a:solidFill>
                  <a:srgbClr val="FF0000"/>
                </a:solidFill>
              </a:rPr>
              <a:t> </a:t>
            </a:r>
            <a:r>
              <a:rPr lang="en-US" sz="3200" dirty="0"/>
              <a:t>genes located on </a:t>
            </a:r>
            <a:r>
              <a:rPr lang="en-US" sz="3200" dirty="0" smtClean="0"/>
              <a:t>one of the </a:t>
            </a:r>
            <a:r>
              <a:rPr lang="en-US" sz="3200" dirty="0"/>
              <a:t>sex chromosomes</a:t>
            </a:r>
          </a:p>
          <a:p>
            <a:pPr marL="457200" lvl="1" indent="0" eaLnBrk="1" hangingPunct="1">
              <a:buNone/>
              <a:defRPr/>
            </a:pPr>
            <a:endParaRPr lang="en-US" sz="3200" dirty="0"/>
          </a:p>
          <a:p>
            <a:pPr lvl="1" eaLnBrk="1" hangingPunct="1">
              <a:defRPr/>
            </a:pPr>
            <a:r>
              <a:rPr lang="en-US" sz="3200" dirty="0">
                <a:solidFill>
                  <a:srgbClr val="FF0000"/>
                </a:solidFill>
              </a:rPr>
              <a:t>Sex-limited genes</a:t>
            </a:r>
            <a:r>
              <a:rPr lang="en-US" sz="3200" dirty="0"/>
              <a:t>: genes that are present in both sexes but mainly have an effect on one sex (chest hair, breast size, etc.)</a:t>
            </a:r>
            <a:endParaRPr lang="en-US" sz="3200" dirty="0">
              <a:solidFill>
                <a:srgbClr val="FF0000"/>
              </a:solidFill>
            </a:endParaRPr>
          </a:p>
        </p:txBody>
      </p:sp>
      <p:sp>
        <p:nvSpPr>
          <p:cNvPr id="24578" name="Rectangle 2"/>
          <p:cNvSpPr>
            <a:spLocks noGrp="1" noChangeArrowheads="1"/>
          </p:cNvSpPr>
          <p:nvPr>
            <p:ph type="title"/>
          </p:nvPr>
        </p:nvSpPr>
        <p:spPr/>
        <p:txBody>
          <a:bodyPr/>
          <a:lstStyle/>
          <a:p>
            <a:r>
              <a:rPr lang="en-US" altLang="en-US" dirty="0" smtClean="0"/>
              <a:t>Types of Genes</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19</a:t>
            </a:fld>
            <a:endParaRPr lang="en-US" dirty="0"/>
          </a:p>
        </p:txBody>
      </p:sp>
    </p:spTree>
    <p:extLst>
      <p:ext uri="{BB962C8B-B14F-4D97-AF65-F5344CB8AC3E}">
        <p14:creationId xmlns:p14="http://schemas.microsoft.com/office/powerpoint/2010/main" val="4518528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614" y="0"/>
            <a:ext cx="6287386" cy="6858000"/>
          </a:xfrm>
          <a:prstGeom prst="rect">
            <a:avLst/>
          </a:prstGeom>
        </p:spPr>
      </p:pic>
      <p:sp>
        <p:nvSpPr>
          <p:cNvPr id="29698" name="Title 1"/>
          <p:cNvSpPr>
            <a:spLocks noGrp="1"/>
          </p:cNvSpPr>
          <p:nvPr>
            <p:ph type="title"/>
          </p:nvPr>
        </p:nvSpPr>
        <p:spPr>
          <a:xfrm>
            <a:off x="-76200" y="12550"/>
            <a:ext cx="3048000" cy="1282849"/>
          </a:xfrm>
        </p:spPr>
        <p:txBody>
          <a:bodyPr/>
          <a:lstStyle/>
          <a:p>
            <a:r>
              <a:rPr lang="en-US" altLang="en-US" dirty="0" smtClean="0"/>
              <a:t>The brain of a one-year old</a:t>
            </a:r>
          </a:p>
        </p:txBody>
      </p:sp>
      <p:sp>
        <p:nvSpPr>
          <p:cNvPr id="3" name="TextBox 2"/>
          <p:cNvSpPr txBox="1"/>
          <p:nvPr/>
        </p:nvSpPr>
        <p:spPr>
          <a:xfrm>
            <a:off x="76201" y="2514600"/>
            <a:ext cx="2666999" cy="3046988"/>
          </a:xfrm>
          <a:prstGeom prst="rect">
            <a:avLst/>
          </a:prstGeom>
          <a:solidFill>
            <a:schemeClr val="bg1"/>
          </a:solidFill>
          <a:ln>
            <a:solidFill>
              <a:schemeClr val="tx1"/>
            </a:solidFill>
          </a:ln>
        </p:spPr>
        <p:txBody>
          <a:bodyPr wrap="square" rtlCol="0">
            <a:spAutoFit/>
          </a:bodyPr>
          <a:lstStyle/>
          <a:p>
            <a:pPr algn="ctr" eaLnBrk="0" hangingPunct="0">
              <a:spcBef>
                <a:spcPct val="30000"/>
              </a:spcBef>
              <a:defRPr/>
            </a:pPr>
            <a:r>
              <a:rPr lang="en-US" dirty="0"/>
              <a:t>An enormous amount of brain development has already occurred by the time a person is 1 year. This is a brain of a one-year old.</a:t>
            </a:r>
          </a:p>
        </p:txBody>
      </p:sp>
      <p:sp>
        <p:nvSpPr>
          <p:cNvPr id="4" name="Slide Number Placeholder 3"/>
          <p:cNvSpPr>
            <a:spLocks noGrp="1"/>
          </p:cNvSpPr>
          <p:nvPr>
            <p:ph type="sldNum" sz="quarter" idx="12"/>
          </p:nvPr>
        </p:nvSpPr>
        <p:spPr>
          <a:xfrm>
            <a:off x="7010400" y="6400800"/>
            <a:ext cx="2133600" cy="365125"/>
          </a:xfrm>
        </p:spPr>
        <p:txBody>
          <a:bodyPr/>
          <a:lstStyle/>
          <a:p>
            <a:pPr>
              <a:defRPr/>
            </a:pPr>
            <a:fld id="{82FAD20F-7F3B-4310-9FE7-99DF68270456}" type="slidenum">
              <a:rPr lang="en-US" smtClean="0"/>
              <a:pPr>
                <a:defRPr/>
              </a:pPr>
              <a:t>2</a:t>
            </a:fld>
            <a:endParaRPr lang="en-US" dirty="0"/>
          </a:p>
        </p:txBody>
      </p:sp>
    </p:spTree>
    <p:extLst>
      <p:ext uri="{BB962C8B-B14F-4D97-AF65-F5344CB8AC3E}">
        <p14:creationId xmlns:p14="http://schemas.microsoft.com/office/powerpoint/2010/main" val="40027021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152400" y="1371600"/>
            <a:ext cx="8763000" cy="5295010"/>
          </a:xfrm>
        </p:spPr>
        <p:txBody>
          <a:bodyPr/>
          <a:lstStyle/>
          <a:p>
            <a:pPr eaLnBrk="1" hangingPunct="1"/>
            <a:r>
              <a:rPr lang="en-US" altLang="en-US" dirty="0"/>
              <a:t>Human Y chromosome… </a:t>
            </a:r>
          </a:p>
          <a:p>
            <a:pPr marL="0" indent="0" eaLnBrk="1" hangingPunct="1">
              <a:buNone/>
            </a:pPr>
            <a:r>
              <a:rPr lang="en-US" altLang="en-US" dirty="0">
                <a:sym typeface="Wingdings" panose="05000000000000000000" pitchFamily="2" charset="2"/>
              </a:rPr>
              <a:t>	</a:t>
            </a:r>
            <a:r>
              <a:rPr lang="en-US" altLang="en-US" dirty="0"/>
              <a:t> genes for 27 proteins</a:t>
            </a:r>
          </a:p>
          <a:p>
            <a:pPr eaLnBrk="1" hangingPunct="1"/>
            <a:r>
              <a:rPr lang="en-US" altLang="en-US" dirty="0"/>
              <a:t>Human X chromosome…</a:t>
            </a:r>
          </a:p>
          <a:p>
            <a:pPr marL="0" indent="0" eaLnBrk="1" hangingPunct="1">
              <a:buNone/>
            </a:pPr>
            <a:r>
              <a:rPr lang="en-US" altLang="en-US" dirty="0"/>
              <a:t>	</a:t>
            </a:r>
            <a:r>
              <a:rPr lang="en-US" altLang="en-US" dirty="0">
                <a:sym typeface="Wingdings" panose="05000000000000000000" pitchFamily="2" charset="2"/>
              </a:rPr>
              <a:t></a:t>
            </a:r>
            <a:r>
              <a:rPr lang="en-US" altLang="en-US" dirty="0"/>
              <a:t> genes for ~1500 proteins</a:t>
            </a:r>
          </a:p>
          <a:p>
            <a:pPr marL="0" indent="0" eaLnBrk="1" hangingPunct="1">
              <a:buNone/>
            </a:pPr>
            <a:endParaRPr lang="en-US" altLang="en-US" sz="2400" dirty="0"/>
          </a:p>
          <a:p>
            <a:pPr eaLnBrk="1" hangingPunct="1"/>
            <a:r>
              <a:rPr lang="en-US" altLang="en-US" dirty="0"/>
              <a:t>Thus, sex-linked genes usually refer to X-linked genes (e.g., red-green color deficiency)</a:t>
            </a:r>
          </a:p>
          <a:p>
            <a:pPr eaLnBrk="1" hangingPunct="1"/>
            <a:endParaRPr lang="en-US" altLang="en-US" sz="2400" dirty="0"/>
          </a:p>
          <a:p>
            <a:pPr eaLnBrk="1" hangingPunct="1"/>
            <a:r>
              <a:rPr lang="en-US" altLang="en-US" dirty="0"/>
              <a:t>[Sex-</a:t>
            </a:r>
            <a:r>
              <a:rPr lang="en-US" altLang="en-US" u="sng" dirty="0"/>
              <a:t>limited</a:t>
            </a:r>
            <a:r>
              <a:rPr lang="en-US" altLang="en-US" dirty="0"/>
              <a:t> genes are usually on autosomes]</a:t>
            </a:r>
          </a:p>
        </p:txBody>
      </p:sp>
      <p:sp>
        <p:nvSpPr>
          <p:cNvPr id="26626" name="Rectangle 2"/>
          <p:cNvSpPr>
            <a:spLocks noGrp="1" noChangeArrowheads="1"/>
          </p:cNvSpPr>
          <p:nvPr>
            <p:ph type="title"/>
          </p:nvPr>
        </p:nvSpPr>
        <p:spPr/>
        <p:txBody>
          <a:bodyPr/>
          <a:lstStyle/>
          <a:p>
            <a:r>
              <a:rPr lang="en-US" altLang="en-US" dirty="0" smtClean="0"/>
              <a:t>Mendelian Genetics – Sex-Linked and Sex-Limited Genes</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20</a:t>
            </a:fld>
            <a:endParaRPr lang="en-US" dirty="0"/>
          </a:p>
        </p:txBody>
      </p:sp>
    </p:spTree>
    <p:extLst>
      <p:ext uri="{BB962C8B-B14F-4D97-AF65-F5344CB8AC3E}">
        <p14:creationId xmlns:p14="http://schemas.microsoft.com/office/powerpoint/2010/main" val="520073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college.cengage.com/nextbook/shared/psychology/kalat_9781337408202/images/08202_04_f04-t2.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006881"/>
            <a:ext cx="8229600" cy="4546319"/>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2"/>
          <p:cNvSpPr>
            <a:spLocks noGrp="1" noChangeArrowheads="1"/>
          </p:cNvSpPr>
          <p:nvPr>
            <p:ph type="title"/>
          </p:nvPr>
        </p:nvSpPr>
        <p:spPr/>
        <p:txBody>
          <a:bodyPr/>
          <a:lstStyle/>
          <a:p>
            <a:r>
              <a:rPr lang="en-US" dirty="0" smtClean="0"/>
              <a:t>Red-green color deficiency,</a:t>
            </a:r>
            <a:br>
              <a:rPr lang="en-US" dirty="0" smtClean="0"/>
            </a:br>
            <a:r>
              <a:rPr lang="en-US" dirty="0" smtClean="0"/>
              <a:t>a sex-linked gene </a:t>
            </a:r>
            <a:r>
              <a:rPr lang="en-US" sz="2400" dirty="0" smtClean="0"/>
              <a:t>(Figure 4.4)</a:t>
            </a:r>
            <a:endParaRPr lang="en-US" altLang="en-US" sz="2400" dirty="0" smtClean="0"/>
          </a:p>
        </p:txBody>
      </p:sp>
      <p:sp>
        <p:nvSpPr>
          <p:cNvPr id="2" name="TextBox 1"/>
          <p:cNvSpPr txBox="1"/>
          <p:nvPr/>
        </p:nvSpPr>
        <p:spPr>
          <a:xfrm>
            <a:off x="228600" y="1524000"/>
            <a:ext cx="3962400" cy="2308324"/>
          </a:xfrm>
          <a:prstGeom prst="rect">
            <a:avLst/>
          </a:prstGeom>
          <a:noFill/>
          <a:ln>
            <a:solidFill>
              <a:schemeClr val="tx1"/>
            </a:solidFill>
          </a:ln>
        </p:spPr>
        <p:txBody>
          <a:bodyPr wrap="square" rtlCol="0">
            <a:spAutoFit/>
          </a:bodyPr>
          <a:lstStyle/>
          <a:p>
            <a:r>
              <a:rPr lang="en-US" sz="1600" dirty="0"/>
              <a:t>RG represents normal red-green color vision, and </a:t>
            </a:r>
            <a:r>
              <a:rPr lang="en-US" sz="1600" dirty="0" err="1"/>
              <a:t>rg</a:t>
            </a:r>
            <a:r>
              <a:rPr lang="en-US" sz="1600" dirty="0"/>
              <a:t> represents red-green color deficiency. Any son who receives an </a:t>
            </a:r>
            <a:r>
              <a:rPr lang="en-US" sz="1600" dirty="0" err="1"/>
              <a:t>rg</a:t>
            </a:r>
            <a:r>
              <a:rPr lang="en-US" sz="1600" dirty="0"/>
              <a:t> gene from his mother is red-green color deficient, because the Y gene has no gene for color vision. A daughter could be color deficient only if her father has color deficiency and her mother is a carrier for the condition.</a:t>
            </a:r>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21</a:t>
            </a:fld>
            <a:endParaRPr lang="en-US" dirty="0"/>
          </a:p>
        </p:txBody>
      </p:sp>
    </p:spTree>
    <p:extLst>
      <p:ext uri="{BB962C8B-B14F-4D97-AF65-F5344CB8AC3E}">
        <p14:creationId xmlns:p14="http://schemas.microsoft.com/office/powerpoint/2010/main" val="28795823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Content Placeholder 2"/>
          <p:cNvSpPr>
            <a:spLocks noGrp="1"/>
          </p:cNvSpPr>
          <p:nvPr>
            <p:ph idx="1"/>
          </p:nvPr>
        </p:nvSpPr>
        <p:spPr/>
        <p:txBody>
          <a:bodyPr/>
          <a:lstStyle/>
          <a:p>
            <a:r>
              <a:rPr lang="en-US" altLang="en-US" dirty="0"/>
              <a:t>Genes change in several ways:</a:t>
            </a:r>
          </a:p>
          <a:p>
            <a:pPr lvl="1"/>
            <a:r>
              <a:rPr lang="en-US" altLang="en-US" sz="3200" dirty="0">
                <a:solidFill>
                  <a:srgbClr val="FF0000"/>
                </a:solidFill>
              </a:rPr>
              <a:t>Mutation</a:t>
            </a:r>
            <a:r>
              <a:rPr lang="en-US" altLang="en-US" sz="3200" dirty="0"/>
              <a:t>: heritable change in DNA molecule</a:t>
            </a:r>
          </a:p>
          <a:p>
            <a:pPr lvl="1"/>
            <a:r>
              <a:rPr lang="en-US" altLang="en-US" sz="3200" dirty="0" err="1">
                <a:solidFill>
                  <a:srgbClr val="FF0000"/>
                </a:solidFill>
              </a:rPr>
              <a:t>Microduplication</a:t>
            </a:r>
            <a:r>
              <a:rPr lang="en-US" altLang="en-US" sz="3200" dirty="0">
                <a:solidFill>
                  <a:srgbClr val="FF0000"/>
                </a:solidFill>
              </a:rPr>
              <a:t>/microdeletion</a:t>
            </a:r>
            <a:r>
              <a:rPr lang="en-US" altLang="en-US" sz="3200" dirty="0"/>
              <a:t>: part of a chromosome that normally appears once might appear twice or not at all</a:t>
            </a:r>
          </a:p>
          <a:p>
            <a:pPr lvl="1"/>
            <a:endParaRPr lang="en-US" altLang="en-US" dirty="0"/>
          </a:p>
          <a:p>
            <a:pPr lvl="1"/>
            <a:r>
              <a:rPr lang="en-US" altLang="en-US" i="1" dirty="0"/>
              <a:t>Example: some researchers believe schizophrenia may involve </a:t>
            </a:r>
            <a:r>
              <a:rPr lang="en-US" altLang="en-US" i="1" dirty="0" err="1"/>
              <a:t>microduplications</a:t>
            </a:r>
            <a:r>
              <a:rPr lang="en-US" altLang="en-US" i="1" dirty="0"/>
              <a:t> &amp; microdeletions of brain-relevant genes</a:t>
            </a:r>
          </a:p>
        </p:txBody>
      </p:sp>
      <p:sp>
        <p:nvSpPr>
          <p:cNvPr id="27650" name="Title 1"/>
          <p:cNvSpPr>
            <a:spLocks noGrp="1"/>
          </p:cNvSpPr>
          <p:nvPr>
            <p:ph type="title"/>
          </p:nvPr>
        </p:nvSpPr>
        <p:spPr/>
        <p:txBody>
          <a:bodyPr/>
          <a:lstStyle/>
          <a:p>
            <a:r>
              <a:rPr lang="en-US" altLang="en-US" dirty="0" smtClean="0"/>
              <a:t>Genetic Changes</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22</a:t>
            </a:fld>
            <a:endParaRPr lang="en-US" dirty="0"/>
          </a:p>
        </p:txBody>
      </p:sp>
    </p:spTree>
    <p:extLst>
      <p:ext uri="{BB962C8B-B14F-4D97-AF65-F5344CB8AC3E}">
        <p14:creationId xmlns:p14="http://schemas.microsoft.com/office/powerpoint/2010/main" val="29180311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Content Placeholder 2"/>
          <p:cNvSpPr>
            <a:spLocks noGrp="1"/>
          </p:cNvSpPr>
          <p:nvPr>
            <p:ph idx="1"/>
          </p:nvPr>
        </p:nvSpPr>
        <p:spPr>
          <a:xfrm>
            <a:off x="228600" y="1410590"/>
            <a:ext cx="8686800" cy="5295010"/>
          </a:xfrm>
        </p:spPr>
        <p:txBody>
          <a:bodyPr/>
          <a:lstStyle/>
          <a:p>
            <a:r>
              <a:rPr lang="en-US" altLang="en-US" dirty="0">
                <a:solidFill>
                  <a:srgbClr val="FF0000"/>
                </a:solidFill>
              </a:rPr>
              <a:t>Epigenetics</a:t>
            </a:r>
            <a:r>
              <a:rPr lang="en-US" altLang="en-US" dirty="0"/>
              <a:t>: changes in gene expression </a:t>
            </a:r>
            <a:r>
              <a:rPr lang="en-US" altLang="en-US" u="sng" dirty="0"/>
              <a:t>without</a:t>
            </a:r>
            <a:r>
              <a:rPr lang="en-US" altLang="en-US" dirty="0"/>
              <a:t> modification of DNA sequence</a:t>
            </a:r>
          </a:p>
          <a:p>
            <a:pPr lvl="1"/>
            <a:r>
              <a:rPr lang="en-US" altLang="en-US" sz="3200" dirty="0"/>
              <a:t>Some genes active only at a certain point in one’s life, a certain time of day, etc.</a:t>
            </a:r>
          </a:p>
          <a:p>
            <a:pPr lvl="1"/>
            <a:r>
              <a:rPr lang="en-US" altLang="en-US" sz="3200" dirty="0"/>
              <a:t>Changes in gene expression are central to learning and memory</a:t>
            </a:r>
          </a:p>
          <a:p>
            <a:pPr lvl="1"/>
            <a:endParaRPr lang="en-US" altLang="en-US" sz="2000" dirty="0"/>
          </a:p>
          <a:p>
            <a:r>
              <a:rPr lang="en-US" altLang="en-US" dirty="0"/>
              <a:t>Epigenetics- likely explanation for differences between monozygotic “identical” twins</a:t>
            </a:r>
          </a:p>
        </p:txBody>
      </p:sp>
      <p:sp>
        <p:nvSpPr>
          <p:cNvPr id="28674" name="Title 1"/>
          <p:cNvSpPr>
            <a:spLocks noGrp="1"/>
          </p:cNvSpPr>
          <p:nvPr>
            <p:ph type="title"/>
          </p:nvPr>
        </p:nvSpPr>
        <p:spPr/>
        <p:txBody>
          <a:bodyPr/>
          <a:lstStyle/>
          <a:p>
            <a:r>
              <a:rPr lang="en-US" altLang="en-US" dirty="0" smtClean="0"/>
              <a:t>Epigenetics</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23</a:t>
            </a:fld>
            <a:endParaRPr lang="en-US" dirty="0"/>
          </a:p>
        </p:txBody>
      </p:sp>
    </p:spTree>
    <p:extLst>
      <p:ext uri="{BB962C8B-B14F-4D97-AF65-F5344CB8AC3E}">
        <p14:creationId xmlns:p14="http://schemas.microsoft.com/office/powerpoint/2010/main" val="7145991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solidFill>
            <a:srgbClr val="FFFF00"/>
          </a:solidFill>
        </p:spPr>
        <p:txBody>
          <a:bodyPr/>
          <a:lstStyle/>
          <a:p>
            <a:r>
              <a:rPr lang="en-US" altLang="en-US" dirty="0" smtClean="0"/>
              <a:t>Activation of Certain Genes</a:t>
            </a:r>
          </a:p>
        </p:txBody>
      </p:sp>
      <p:pic>
        <p:nvPicPr>
          <p:cNvPr id="2" name="Picture 1" descr="An illustration shows thread-like DNA wound around core of histone modules. The parts are labeled as DNA (2 nanometer thick), Nucleosome, (DNA wound around core of histone molecules), and Histone including Histone tail (the loose end of the molecule). "/>
          <p:cNvPicPr>
            <a:picLocks noChangeAspect="1"/>
          </p:cNvPicPr>
          <p:nvPr/>
        </p:nvPicPr>
        <p:blipFill>
          <a:blip r:embed="rId3"/>
          <a:stretch>
            <a:fillRect/>
          </a:stretch>
        </p:blipFill>
        <p:spPr>
          <a:xfrm>
            <a:off x="152789" y="1828800"/>
            <a:ext cx="8833940" cy="4389120"/>
          </a:xfrm>
          <a:prstGeom prst="rect">
            <a:avLst/>
          </a:prstGeom>
        </p:spPr>
      </p:pic>
      <p:sp>
        <p:nvSpPr>
          <p:cNvPr id="3" name="TextBox 2"/>
          <p:cNvSpPr txBox="1"/>
          <p:nvPr/>
        </p:nvSpPr>
        <p:spPr>
          <a:xfrm>
            <a:off x="76200" y="5876937"/>
            <a:ext cx="7238611" cy="904863"/>
          </a:xfrm>
          <a:prstGeom prst="rect">
            <a:avLst/>
          </a:prstGeom>
          <a:solidFill>
            <a:schemeClr val="bg1"/>
          </a:solidFill>
          <a:ln>
            <a:solidFill>
              <a:schemeClr val="tx1"/>
            </a:solidFill>
          </a:ln>
        </p:spPr>
        <p:txBody>
          <a:bodyPr wrap="square" rtlCol="0">
            <a:spAutoFit/>
          </a:bodyPr>
          <a:lstStyle/>
          <a:p>
            <a:r>
              <a:rPr lang="en-US" sz="1600" b="1" dirty="0"/>
              <a:t>Figure 4.5 DNA bound into a ball shape by histone proteins</a:t>
            </a:r>
          </a:p>
          <a:p>
            <a:pPr eaLnBrk="0" hangingPunct="0">
              <a:spcBef>
                <a:spcPct val="30000"/>
              </a:spcBef>
              <a:defRPr/>
            </a:pPr>
            <a:r>
              <a:rPr lang="en-US" sz="1600" dirty="0"/>
              <a:t>Acetyl groups that attach to a loose end of a histone molecule loosen the histone’s grip on DNA, exposing more genes to the possibility of being active. </a:t>
            </a:r>
          </a:p>
        </p:txBody>
      </p:sp>
      <p:sp>
        <p:nvSpPr>
          <p:cNvPr id="4" name="Slide Number Placeholder 3"/>
          <p:cNvSpPr>
            <a:spLocks noGrp="1"/>
          </p:cNvSpPr>
          <p:nvPr>
            <p:ph type="sldNum" sz="quarter" idx="12"/>
          </p:nvPr>
        </p:nvSpPr>
        <p:spPr/>
        <p:txBody>
          <a:bodyPr/>
          <a:lstStyle/>
          <a:p>
            <a:pPr>
              <a:defRPr/>
            </a:pPr>
            <a:fld id="{82FAD20F-7F3B-4310-9FE7-99DF68270456}" type="slidenum">
              <a:rPr lang="en-US" smtClean="0"/>
              <a:pPr>
                <a:defRPr/>
              </a:pPr>
              <a:t>24</a:t>
            </a:fld>
            <a:endParaRPr lang="en-US" dirty="0"/>
          </a:p>
        </p:txBody>
      </p:sp>
    </p:spTree>
    <p:extLst>
      <p:ext uri="{BB962C8B-B14F-4D97-AF65-F5344CB8AC3E}">
        <p14:creationId xmlns:p14="http://schemas.microsoft.com/office/powerpoint/2010/main" val="30829098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Content Placeholder 2"/>
          <p:cNvSpPr>
            <a:spLocks noGrp="1"/>
          </p:cNvSpPr>
          <p:nvPr>
            <p:ph idx="1"/>
          </p:nvPr>
        </p:nvSpPr>
        <p:spPr/>
        <p:txBody>
          <a:bodyPr/>
          <a:lstStyle/>
          <a:p>
            <a:r>
              <a:rPr lang="en-US" altLang="en-US" dirty="0"/>
              <a:t>What you do at any moment not only affects you now…</a:t>
            </a:r>
          </a:p>
          <a:p>
            <a:endParaRPr lang="en-US" altLang="en-US" sz="1800" dirty="0"/>
          </a:p>
          <a:p>
            <a:pPr marL="0" indent="0">
              <a:buNone/>
            </a:pPr>
            <a:r>
              <a:rPr lang="en-US" altLang="en-US" dirty="0"/>
              <a:t>	…but produces epigenetic effects that 	alter gene expressions for a longer time</a:t>
            </a:r>
          </a:p>
          <a:p>
            <a:endParaRPr lang="en-US" altLang="en-US" dirty="0"/>
          </a:p>
          <a:p>
            <a:r>
              <a:rPr lang="en-US" altLang="en-US" dirty="0">
                <a:solidFill>
                  <a:srgbClr val="FF0000"/>
                </a:solidFill>
              </a:rPr>
              <a:t>Experiences </a:t>
            </a:r>
            <a:r>
              <a:rPr lang="en-US" altLang="en-US" u="sng" dirty="0">
                <a:solidFill>
                  <a:srgbClr val="FF0000"/>
                </a:solidFill>
              </a:rPr>
              <a:t>alter</a:t>
            </a:r>
            <a:r>
              <a:rPr lang="en-US" altLang="en-US" dirty="0">
                <a:solidFill>
                  <a:srgbClr val="FF0000"/>
                </a:solidFill>
              </a:rPr>
              <a:t> the activity of genes!</a:t>
            </a:r>
          </a:p>
        </p:txBody>
      </p:sp>
      <p:sp>
        <p:nvSpPr>
          <p:cNvPr id="30722" name="Title 1"/>
          <p:cNvSpPr>
            <a:spLocks noGrp="1"/>
          </p:cNvSpPr>
          <p:nvPr>
            <p:ph type="title"/>
          </p:nvPr>
        </p:nvSpPr>
        <p:spPr/>
        <p:txBody>
          <a:bodyPr/>
          <a:lstStyle/>
          <a:p>
            <a:r>
              <a:rPr lang="en-US" altLang="en-US" dirty="0" smtClean="0"/>
              <a:t>Epigenetic Effects</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25</a:t>
            </a:fld>
            <a:endParaRPr lang="en-US" dirty="0"/>
          </a:p>
        </p:txBody>
      </p:sp>
    </p:spTree>
    <p:extLst>
      <p:ext uri="{BB962C8B-B14F-4D97-AF65-F5344CB8AC3E}">
        <p14:creationId xmlns:p14="http://schemas.microsoft.com/office/powerpoint/2010/main" val="33612546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p:cNvSpPr>
            <a:spLocks noGrp="1" noChangeArrowheads="1"/>
          </p:cNvSpPr>
          <p:nvPr>
            <p:ph idx="1"/>
          </p:nvPr>
        </p:nvSpPr>
        <p:spPr>
          <a:xfrm>
            <a:off x="152400" y="1410590"/>
            <a:ext cx="8763000" cy="5295010"/>
          </a:xfrm>
        </p:spPr>
        <p:txBody>
          <a:bodyPr/>
          <a:lstStyle/>
          <a:p>
            <a:r>
              <a:rPr lang="en-US" altLang="en-US" dirty="0">
                <a:solidFill>
                  <a:srgbClr val="FF0000"/>
                </a:solidFill>
              </a:rPr>
              <a:t>Heritability</a:t>
            </a:r>
            <a:r>
              <a:rPr lang="en-US" altLang="en-US" dirty="0"/>
              <a:t>= how much characteristics depend on genetic differences</a:t>
            </a:r>
          </a:p>
          <a:p>
            <a:endParaRPr lang="en-US" altLang="en-US" sz="2000" dirty="0"/>
          </a:p>
          <a:p>
            <a:r>
              <a:rPr lang="en-US" altLang="en-US" dirty="0"/>
              <a:t>Researchers have found evidence for heritability in almost every behavior tested</a:t>
            </a:r>
          </a:p>
          <a:p>
            <a:pPr lvl="1"/>
            <a:r>
              <a:rPr lang="en-US" altLang="en-US" sz="3200" dirty="0"/>
              <a:t>Heritability of a certain trait is specific to a given population</a:t>
            </a:r>
          </a:p>
          <a:p>
            <a:pPr lvl="1"/>
            <a:r>
              <a:rPr lang="en-US" altLang="en-US" sz="3200" dirty="0"/>
              <a:t>Strong environmental influences may cause genetic influences to have less effect</a:t>
            </a:r>
          </a:p>
        </p:txBody>
      </p:sp>
      <p:sp>
        <p:nvSpPr>
          <p:cNvPr id="32770" name="Rectangle 3"/>
          <p:cNvSpPr>
            <a:spLocks noGrp="1" noChangeArrowheads="1"/>
          </p:cNvSpPr>
          <p:nvPr>
            <p:ph type="title"/>
          </p:nvPr>
        </p:nvSpPr>
        <p:spPr>
          <a:solidFill>
            <a:srgbClr val="FFFF00"/>
          </a:solidFill>
        </p:spPr>
        <p:txBody>
          <a:bodyPr/>
          <a:lstStyle/>
          <a:p>
            <a:r>
              <a:rPr lang="en-US" altLang="en-US" dirty="0"/>
              <a:t>Heritability</a:t>
            </a:r>
            <a:endParaRPr lang="en-US" altLang="en-US" dirty="0" smtClean="0"/>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26</a:t>
            </a:fld>
            <a:endParaRPr lang="en-US" dirty="0"/>
          </a:p>
        </p:txBody>
      </p:sp>
    </p:spTree>
    <p:extLst>
      <p:ext uri="{BB962C8B-B14F-4D97-AF65-F5344CB8AC3E}">
        <p14:creationId xmlns:p14="http://schemas.microsoft.com/office/powerpoint/2010/main" val="37846961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1905000"/>
            <a:ext cx="8229600" cy="4800600"/>
          </a:xfrm>
        </p:spPr>
        <p:txBody>
          <a:bodyPr/>
          <a:lstStyle/>
          <a:p>
            <a:r>
              <a:rPr lang="en-US" altLang="en-US" dirty="0" smtClean="0"/>
              <a:t>Almost all behaviors have </a:t>
            </a:r>
            <a:r>
              <a:rPr lang="en-US" altLang="en-US" u="sng" dirty="0" smtClean="0"/>
              <a:t>both</a:t>
            </a:r>
            <a:r>
              <a:rPr lang="en-US" altLang="en-US" dirty="0" smtClean="0"/>
              <a:t> a genetic </a:t>
            </a:r>
            <a:r>
              <a:rPr lang="en-US" altLang="en-US" u="sng" dirty="0" smtClean="0"/>
              <a:t>and</a:t>
            </a:r>
            <a:r>
              <a:rPr lang="en-US" altLang="en-US" dirty="0" smtClean="0"/>
              <a:t> an environmental component</a:t>
            </a:r>
          </a:p>
        </p:txBody>
      </p:sp>
      <p:sp>
        <p:nvSpPr>
          <p:cNvPr id="31746" name="Rectangle 2"/>
          <p:cNvSpPr>
            <a:spLocks noGrp="1" noChangeArrowheads="1"/>
          </p:cNvSpPr>
          <p:nvPr>
            <p:ph type="title"/>
          </p:nvPr>
        </p:nvSpPr>
        <p:spPr/>
        <p:txBody>
          <a:bodyPr/>
          <a:lstStyle/>
          <a:p>
            <a:r>
              <a:rPr lang="en-US" altLang="en-US" dirty="0" smtClean="0"/>
              <a:t>Heredity and Environment </a:t>
            </a:r>
            <a:r>
              <a:rPr lang="en-US" altLang="en-US" sz="2800" dirty="0" smtClean="0"/>
              <a:t>(1 of 2)</a:t>
            </a:r>
            <a:endParaRPr lang="en-US" altLang="en-US" dirty="0" smtClean="0"/>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27</a:t>
            </a:fld>
            <a:endParaRPr lang="en-US" dirty="0"/>
          </a:p>
        </p:txBody>
      </p:sp>
    </p:spTree>
    <p:extLst>
      <p:ext uri="{BB962C8B-B14F-4D97-AF65-F5344CB8AC3E}">
        <p14:creationId xmlns:p14="http://schemas.microsoft.com/office/powerpoint/2010/main" val="2350014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1410590"/>
            <a:ext cx="8534400" cy="5295010"/>
          </a:xfrm>
        </p:spPr>
        <p:txBody>
          <a:bodyPr/>
          <a:lstStyle/>
          <a:p>
            <a:r>
              <a:rPr lang="en-US" altLang="en-US" dirty="0" smtClean="0"/>
              <a:t>Researchers </a:t>
            </a:r>
            <a:r>
              <a:rPr lang="en-US" altLang="en-US" dirty="0"/>
              <a:t>study:</a:t>
            </a:r>
          </a:p>
          <a:p>
            <a:pPr eaLnBrk="1" hangingPunct="1">
              <a:buClr>
                <a:schemeClr val="tx1"/>
              </a:buClr>
              <a:buFont typeface="Wingdings" panose="05000000000000000000" pitchFamily="2" charset="2"/>
              <a:buChar char="Ø"/>
            </a:pPr>
            <a:r>
              <a:rPr lang="en-US" altLang="en-US" dirty="0">
                <a:solidFill>
                  <a:srgbClr val="FF0000"/>
                </a:solidFill>
              </a:rPr>
              <a:t>monozygotic</a:t>
            </a:r>
            <a:r>
              <a:rPr lang="en-US" altLang="en-US" dirty="0"/>
              <a:t> (“from one egg”)/</a:t>
            </a:r>
            <a:r>
              <a:rPr lang="en-US" altLang="en-US" i="1" dirty="0"/>
              <a:t>identical</a:t>
            </a:r>
            <a:r>
              <a:rPr lang="en-US" altLang="en-US" dirty="0"/>
              <a:t> twins &amp;</a:t>
            </a:r>
            <a:r>
              <a:rPr lang="en-US" altLang="en-US" dirty="0">
                <a:solidFill>
                  <a:srgbClr val="FF0000"/>
                </a:solidFill>
              </a:rPr>
              <a:t> dizygotic </a:t>
            </a:r>
            <a:r>
              <a:rPr lang="en-US" altLang="en-US" dirty="0"/>
              <a:t>(“from two eggs”)/</a:t>
            </a:r>
            <a:r>
              <a:rPr lang="en-US" altLang="en-US" i="1" dirty="0"/>
              <a:t>fraternal</a:t>
            </a:r>
            <a:r>
              <a:rPr lang="en-US" altLang="en-US" dirty="0"/>
              <a:t> twins</a:t>
            </a:r>
          </a:p>
          <a:p>
            <a:pPr marL="457200" lvl="1" indent="0" eaLnBrk="1" hangingPunct="1">
              <a:buClr>
                <a:schemeClr val="tx1"/>
              </a:buClr>
              <a:buNone/>
            </a:pPr>
            <a:r>
              <a:rPr lang="en-US" altLang="en-US" dirty="0">
                <a:sym typeface="Wingdings" panose="05000000000000000000" pitchFamily="2" charset="2"/>
              </a:rPr>
              <a:t></a:t>
            </a:r>
            <a:r>
              <a:rPr lang="en-US" altLang="en-US" dirty="0"/>
              <a:t>infer hereditary &amp; environmental influences</a:t>
            </a:r>
          </a:p>
          <a:p>
            <a:pPr lvl="1" eaLnBrk="1" hangingPunct="1">
              <a:buClr>
                <a:schemeClr val="tx1"/>
              </a:buClr>
            </a:pPr>
            <a:endParaRPr lang="en-US" altLang="en-US" sz="1600" dirty="0"/>
          </a:p>
          <a:p>
            <a:pPr eaLnBrk="1" hangingPunct="1">
              <a:buClr>
                <a:schemeClr val="tx1"/>
              </a:buClr>
              <a:buFont typeface="Wingdings" panose="05000000000000000000" pitchFamily="2" charset="2"/>
              <a:buChar char="Ø"/>
            </a:pPr>
            <a:r>
              <a:rPr lang="en-US" altLang="en-US" dirty="0"/>
              <a:t>adopted children and resemblance to their biological parents</a:t>
            </a:r>
          </a:p>
          <a:p>
            <a:pPr marL="457200" lvl="1" indent="0" eaLnBrk="1" hangingPunct="1">
              <a:buClr>
                <a:schemeClr val="tx1"/>
              </a:buClr>
              <a:buNone/>
            </a:pPr>
            <a:r>
              <a:rPr lang="en-US" altLang="en-US" dirty="0">
                <a:sym typeface="Wingdings" panose="05000000000000000000" pitchFamily="2" charset="2"/>
              </a:rPr>
              <a:t></a:t>
            </a:r>
            <a:r>
              <a:rPr lang="en-US" altLang="en-US" dirty="0"/>
              <a:t>infer hereditary </a:t>
            </a:r>
            <a:r>
              <a:rPr lang="en-US" altLang="en-US" dirty="0" smtClean="0"/>
              <a:t>influences</a:t>
            </a:r>
          </a:p>
          <a:p>
            <a:pPr marL="457200" lvl="1" indent="0" eaLnBrk="1" hangingPunct="1">
              <a:buClr>
                <a:schemeClr val="tx1"/>
              </a:buClr>
              <a:buNone/>
            </a:pPr>
            <a:endParaRPr lang="en-US" altLang="en-US" sz="1600" dirty="0" smtClean="0"/>
          </a:p>
          <a:p>
            <a:pPr marL="514350" indent="-457200" eaLnBrk="1" hangingPunct="1">
              <a:buClr>
                <a:schemeClr val="tx1"/>
              </a:buClr>
              <a:buFont typeface="Wingdings" panose="05000000000000000000" pitchFamily="2" charset="2"/>
              <a:buChar char="Ø"/>
            </a:pPr>
            <a:r>
              <a:rPr lang="en-US" dirty="0" smtClean="0"/>
              <a:t>Identify specific genes linked to behaviors</a:t>
            </a:r>
            <a:endParaRPr lang="en-US" altLang="en-US" dirty="0" smtClean="0"/>
          </a:p>
        </p:txBody>
      </p:sp>
      <p:sp>
        <p:nvSpPr>
          <p:cNvPr id="31746" name="Rectangle 2"/>
          <p:cNvSpPr>
            <a:spLocks noGrp="1" noChangeArrowheads="1"/>
          </p:cNvSpPr>
          <p:nvPr>
            <p:ph type="title"/>
          </p:nvPr>
        </p:nvSpPr>
        <p:spPr/>
        <p:txBody>
          <a:bodyPr/>
          <a:lstStyle/>
          <a:p>
            <a:r>
              <a:rPr lang="en-US" altLang="en-US" dirty="0" smtClean="0"/>
              <a:t>Heredity and </a:t>
            </a:r>
            <a:r>
              <a:rPr lang="en-US" altLang="en-US" dirty="0"/>
              <a:t>Environment </a:t>
            </a:r>
            <a:r>
              <a:rPr lang="en-US" altLang="en-US" sz="2800" dirty="0" smtClean="0"/>
              <a:t>(2 </a:t>
            </a:r>
            <a:r>
              <a:rPr lang="en-US" altLang="en-US" sz="2800" dirty="0"/>
              <a:t>of 2)</a:t>
            </a:r>
            <a:r>
              <a:rPr lang="en-US" altLang="en-US" dirty="0"/>
              <a:t> </a:t>
            </a:r>
            <a:endParaRPr lang="en-US" altLang="en-US" dirty="0" smtClean="0"/>
          </a:p>
        </p:txBody>
      </p:sp>
      <p:sp>
        <p:nvSpPr>
          <p:cNvPr id="2" name="Slide Number Placeholder 1"/>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28</a:t>
            </a:fld>
            <a:endParaRPr lang="en-US" dirty="0"/>
          </a:p>
        </p:txBody>
      </p:sp>
    </p:spTree>
    <p:extLst>
      <p:ext uri="{BB962C8B-B14F-4D97-AF65-F5344CB8AC3E}">
        <p14:creationId xmlns:p14="http://schemas.microsoft.com/office/powerpoint/2010/main" val="37745931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Identical twin photos: </a:t>
            </a:r>
            <a:r>
              <a:rPr lang="en-US" sz="1800" dirty="0"/>
              <a:t>http://www.dailymail.co.uk/news/article-2333645/Can-tell-difference-Photographer-captures-striking-similarities-identical-twins.html</a:t>
            </a:r>
            <a:endParaRPr lang="en-US" dirty="0"/>
          </a:p>
          <a:p>
            <a:r>
              <a:rPr lang="en-US" dirty="0" smtClean="0"/>
              <a:t>Effects of smoking: </a:t>
            </a:r>
            <a:r>
              <a:rPr lang="en-US" sz="1800" dirty="0"/>
              <a:t>http://www.businessinsider.com/how-smoking-ages-the-face-of-identical-twins-2013-11</a:t>
            </a:r>
          </a:p>
          <a:p>
            <a:r>
              <a:rPr lang="en-US" dirty="0" err="1" smtClean="0"/>
              <a:t>Natl</a:t>
            </a:r>
            <a:r>
              <a:rPr lang="en-US" dirty="0" smtClean="0"/>
              <a:t> Geo “In the Womb”: </a:t>
            </a:r>
            <a:r>
              <a:rPr lang="en-US" sz="1800" dirty="0"/>
              <a:t>http://natgeotv.com/ca/in-the-womb/galleries/in-the-womb-identical-twins#1039</a:t>
            </a:r>
            <a:endParaRPr lang="en-US" dirty="0"/>
          </a:p>
          <a:p>
            <a:r>
              <a:rPr lang="en-US" dirty="0" err="1" smtClean="0"/>
              <a:t>Fraternals</a:t>
            </a:r>
            <a:r>
              <a:rPr lang="en-US" dirty="0" smtClean="0"/>
              <a:t> who look similar: </a:t>
            </a:r>
            <a:r>
              <a:rPr lang="en-US" sz="1800" dirty="0"/>
              <a:t>http://</a:t>
            </a:r>
            <a:r>
              <a:rPr lang="en-US" sz="1800" dirty="0" smtClean="0"/>
              <a:t>community.babycenter.com/post/a21830329/do_your_fraternal_twins_look_identical</a:t>
            </a:r>
            <a:endParaRPr lang="en-US" dirty="0" smtClean="0"/>
          </a:p>
          <a:p>
            <a:r>
              <a:rPr lang="en-US" dirty="0" smtClean="0"/>
              <a:t>Triplet birth news item: </a:t>
            </a:r>
            <a:r>
              <a:rPr lang="en-US" sz="1800" dirty="0"/>
              <a:t>http://sacramento.cbslocal.com/2013/12/04/couple-gives-birth-to-rare-natural-identical-triplets-in-sacramento/</a:t>
            </a:r>
          </a:p>
          <a:p>
            <a:endParaRPr lang="en-US" dirty="0"/>
          </a:p>
        </p:txBody>
      </p:sp>
      <p:sp>
        <p:nvSpPr>
          <p:cNvPr id="2" name="Title 1"/>
          <p:cNvSpPr>
            <a:spLocks noGrp="1"/>
          </p:cNvSpPr>
          <p:nvPr>
            <p:ph type="title"/>
          </p:nvPr>
        </p:nvSpPr>
        <p:spPr/>
        <p:txBody>
          <a:bodyPr/>
          <a:lstStyle/>
          <a:p>
            <a:r>
              <a:rPr lang="en-US" sz="4000" b="1" dirty="0" smtClean="0"/>
              <a:t>“Twins” power point links…</a:t>
            </a:r>
            <a:endParaRPr lang="en-US" sz="4000" b="1" dirty="0"/>
          </a:p>
        </p:txBody>
      </p:sp>
    </p:spTree>
    <p:extLst>
      <p:ext uri="{BB962C8B-B14F-4D97-AF65-F5344CB8AC3E}">
        <p14:creationId xmlns:p14="http://schemas.microsoft.com/office/powerpoint/2010/main" val="1739607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Does human behavior depend on…</a:t>
            </a:r>
          </a:p>
          <a:p>
            <a:pPr lvl="1"/>
            <a:r>
              <a:rPr lang="en-US" sz="3600" dirty="0" smtClean="0"/>
              <a:t> </a:t>
            </a:r>
            <a:r>
              <a:rPr lang="en-US" sz="3200" dirty="0" smtClean="0"/>
              <a:t>genetics?</a:t>
            </a:r>
          </a:p>
          <a:p>
            <a:pPr lvl="1"/>
            <a:r>
              <a:rPr lang="en-US" sz="3200" dirty="0"/>
              <a:t> </a:t>
            </a:r>
            <a:r>
              <a:rPr lang="en-US" sz="3200" dirty="0" smtClean="0"/>
              <a:t>environmental influences?</a:t>
            </a:r>
          </a:p>
          <a:p>
            <a:pPr lvl="1"/>
            <a:r>
              <a:rPr lang="en-US" sz="3200" dirty="0" smtClean="0"/>
              <a:t> or both?</a:t>
            </a:r>
          </a:p>
          <a:p>
            <a:endParaRPr lang="en-US" dirty="0" smtClean="0"/>
          </a:p>
          <a:p>
            <a:pPr marL="0" indent="0">
              <a:buNone/>
            </a:pPr>
            <a:r>
              <a:rPr lang="en-US" dirty="0" smtClean="0"/>
              <a:t>		…A review of genetics provides a 		springboard for evaluating this 		controversial question…</a:t>
            </a:r>
            <a:endParaRPr lang="en-US" dirty="0"/>
          </a:p>
        </p:txBody>
      </p:sp>
      <p:sp>
        <p:nvSpPr>
          <p:cNvPr id="2" name="Title 1"/>
          <p:cNvSpPr>
            <a:spLocks noGrp="1"/>
          </p:cNvSpPr>
          <p:nvPr>
            <p:ph type="title"/>
          </p:nvPr>
        </p:nvSpPr>
        <p:spPr/>
        <p:txBody>
          <a:bodyPr/>
          <a:lstStyle/>
          <a:p>
            <a:r>
              <a:rPr lang="en-US" dirty="0" smtClean="0"/>
              <a:t>4.1 Genetics and Evolution</a:t>
            </a:r>
            <a:br>
              <a:rPr lang="en-US" dirty="0" smtClean="0"/>
            </a:br>
            <a:r>
              <a:rPr lang="en-US" dirty="0" smtClean="0"/>
              <a:t>of Behavior</a:t>
            </a:r>
            <a:endParaRPr lang="en-US" dirty="0"/>
          </a:p>
        </p:txBody>
      </p:sp>
      <p:sp>
        <p:nvSpPr>
          <p:cNvPr id="4" name="Slide Number Placeholder 3"/>
          <p:cNvSpPr>
            <a:spLocks noGrp="1"/>
          </p:cNvSpPr>
          <p:nvPr>
            <p:ph type="sldNum" sz="quarter" idx="12"/>
          </p:nvPr>
        </p:nvSpPr>
        <p:spPr/>
        <p:txBody>
          <a:bodyPr/>
          <a:lstStyle/>
          <a:p>
            <a:pPr>
              <a:defRPr/>
            </a:pPr>
            <a:fld id="{82FAD20F-7F3B-4310-9FE7-99DF68270456}" type="slidenum">
              <a:rPr lang="en-US" smtClean="0"/>
              <a:pPr>
                <a:defRPr/>
              </a:pPr>
              <a:t>3</a:t>
            </a:fld>
            <a:endParaRPr lang="en-US" dirty="0"/>
          </a:p>
        </p:txBody>
      </p:sp>
    </p:spTree>
    <p:extLst>
      <p:ext uri="{BB962C8B-B14F-4D97-AF65-F5344CB8AC3E}">
        <p14:creationId xmlns:p14="http://schemas.microsoft.com/office/powerpoint/2010/main" val="29763310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idx="1"/>
          </p:nvPr>
        </p:nvSpPr>
        <p:spPr/>
        <p:txBody>
          <a:bodyPr/>
          <a:lstStyle/>
          <a:p>
            <a:r>
              <a:rPr lang="en-US" altLang="en-US" dirty="0"/>
              <a:t>Traits with a strong hereditary influence can by modified by environmental intervention</a:t>
            </a:r>
          </a:p>
          <a:p>
            <a:endParaRPr lang="en-US" altLang="en-US" sz="1600" dirty="0"/>
          </a:p>
          <a:p>
            <a:pPr lvl="1"/>
            <a:r>
              <a:rPr lang="en-US" altLang="en-US" sz="3200" dirty="0"/>
              <a:t>e.g., PKU (phenylketonuria): a genetic inability to metabolize the amino acid phenylalanine</a:t>
            </a:r>
          </a:p>
          <a:p>
            <a:pPr lvl="1"/>
            <a:endParaRPr lang="en-US" altLang="en-US" sz="1800" dirty="0"/>
          </a:p>
          <a:p>
            <a:pPr lvl="1"/>
            <a:r>
              <a:rPr lang="en-US" altLang="en-US" sz="3200" dirty="0"/>
              <a:t>Environmental interventions can modify PKU</a:t>
            </a:r>
          </a:p>
        </p:txBody>
      </p:sp>
      <p:sp>
        <p:nvSpPr>
          <p:cNvPr id="33794" name="Rectangle 3"/>
          <p:cNvSpPr>
            <a:spLocks noGrp="1" noChangeArrowheads="1"/>
          </p:cNvSpPr>
          <p:nvPr>
            <p:ph type="title"/>
          </p:nvPr>
        </p:nvSpPr>
        <p:spPr/>
        <p:txBody>
          <a:bodyPr/>
          <a:lstStyle/>
          <a:p>
            <a:r>
              <a:rPr lang="en-US" altLang="en-US" dirty="0" smtClean="0"/>
              <a:t>Environmental Modification</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30</a:t>
            </a:fld>
            <a:endParaRPr lang="en-US" dirty="0"/>
          </a:p>
        </p:txBody>
      </p:sp>
    </p:spTree>
    <p:extLst>
      <p:ext uri="{BB962C8B-B14F-4D97-AF65-F5344CB8AC3E}">
        <p14:creationId xmlns:p14="http://schemas.microsoft.com/office/powerpoint/2010/main" val="36129317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2"/>
          <p:cNvSpPr>
            <a:spLocks noGrp="1" noChangeArrowheads="1"/>
          </p:cNvSpPr>
          <p:nvPr>
            <p:ph idx="1"/>
          </p:nvPr>
        </p:nvSpPr>
        <p:spPr>
          <a:xfrm>
            <a:off x="457200" y="1295400"/>
            <a:ext cx="8229600" cy="5295010"/>
          </a:xfrm>
        </p:spPr>
        <p:txBody>
          <a:bodyPr/>
          <a:lstStyle/>
          <a:p>
            <a:r>
              <a:rPr lang="en-US" altLang="en-US" dirty="0"/>
              <a:t>Genes…</a:t>
            </a:r>
          </a:p>
          <a:p>
            <a:pPr>
              <a:spcBef>
                <a:spcPts val="0"/>
              </a:spcBef>
            </a:pPr>
            <a:endParaRPr lang="en-US" altLang="en-US" sz="1200" dirty="0"/>
          </a:p>
          <a:p>
            <a:r>
              <a:rPr lang="en-US" altLang="en-US" dirty="0"/>
              <a:t>Do not directly produce behaviors</a:t>
            </a:r>
          </a:p>
          <a:p>
            <a:pPr>
              <a:spcBef>
                <a:spcPts val="0"/>
              </a:spcBef>
            </a:pPr>
            <a:endParaRPr lang="en-US" altLang="en-US" sz="1200" dirty="0"/>
          </a:p>
          <a:p>
            <a:r>
              <a:rPr lang="en-US" altLang="en-US" dirty="0"/>
              <a:t>Produce proteins that increase probability behavior develops under certain circumstances</a:t>
            </a:r>
          </a:p>
          <a:p>
            <a:pPr>
              <a:spcBef>
                <a:spcPts val="0"/>
              </a:spcBef>
            </a:pPr>
            <a:endParaRPr lang="en-US" altLang="en-US" sz="1200" dirty="0"/>
          </a:p>
          <a:p>
            <a:r>
              <a:rPr lang="en-US" altLang="en-US" dirty="0"/>
              <a:t>Can also have an indirect affect…</a:t>
            </a:r>
          </a:p>
          <a:p>
            <a:pPr lvl="1"/>
            <a:r>
              <a:rPr lang="en-US" altLang="en-US" i="1" dirty="0"/>
              <a:t>Genes can alter your environment by producing behaviors or traits that alter how people in your environment react to you</a:t>
            </a:r>
          </a:p>
        </p:txBody>
      </p:sp>
      <p:sp>
        <p:nvSpPr>
          <p:cNvPr id="34818" name="Rectangle 3"/>
          <p:cNvSpPr>
            <a:spLocks noGrp="1" noChangeArrowheads="1"/>
          </p:cNvSpPr>
          <p:nvPr>
            <p:ph type="title"/>
          </p:nvPr>
        </p:nvSpPr>
        <p:spPr/>
        <p:txBody>
          <a:bodyPr/>
          <a:lstStyle/>
          <a:p>
            <a:r>
              <a:rPr lang="en-US" altLang="en-US" dirty="0" smtClean="0"/>
              <a:t>How Genes Affect Behavior</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31</a:t>
            </a:fld>
            <a:endParaRPr lang="en-US" dirty="0"/>
          </a:p>
        </p:txBody>
      </p:sp>
    </p:spTree>
    <p:extLst>
      <p:ext uri="{BB962C8B-B14F-4D97-AF65-F5344CB8AC3E}">
        <p14:creationId xmlns:p14="http://schemas.microsoft.com/office/powerpoint/2010/main" val="20293940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idx="1"/>
          </p:nvPr>
        </p:nvSpPr>
        <p:spPr>
          <a:xfrm>
            <a:off x="457200" y="1410590"/>
            <a:ext cx="8458200" cy="5295010"/>
          </a:xfrm>
        </p:spPr>
        <p:txBody>
          <a:bodyPr/>
          <a:lstStyle/>
          <a:p>
            <a:r>
              <a:rPr lang="en-US" altLang="en-US" dirty="0">
                <a:solidFill>
                  <a:srgbClr val="FF0000"/>
                </a:solidFill>
              </a:rPr>
              <a:t>Evolution</a:t>
            </a:r>
            <a:r>
              <a:rPr lang="en-US" altLang="en-US" dirty="0"/>
              <a:t> = change in frequency of genes</a:t>
            </a:r>
          </a:p>
          <a:p>
            <a:pPr lvl="1"/>
            <a:r>
              <a:rPr lang="en-US" altLang="en-US" sz="3200" dirty="0"/>
              <a:t>in a population</a:t>
            </a:r>
          </a:p>
          <a:p>
            <a:pPr lvl="1"/>
            <a:r>
              <a:rPr lang="en-US" altLang="en-US" sz="3200" dirty="0"/>
              <a:t>over generations</a:t>
            </a:r>
          </a:p>
          <a:p>
            <a:pPr lvl="1"/>
            <a:endParaRPr lang="en-US" altLang="en-US" dirty="0"/>
          </a:p>
          <a:p>
            <a:r>
              <a:rPr lang="en-US" altLang="en-US" dirty="0"/>
              <a:t>REGARDLESS if helpful/harmful to species</a:t>
            </a:r>
          </a:p>
        </p:txBody>
      </p:sp>
      <p:sp>
        <p:nvSpPr>
          <p:cNvPr id="35842" name="Rectangle 3"/>
          <p:cNvSpPr>
            <a:spLocks noGrp="1" noChangeArrowheads="1"/>
          </p:cNvSpPr>
          <p:nvPr>
            <p:ph type="title"/>
          </p:nvPr>
        </p:nvSpPr>
        <p:spPr/>
        <p:txBody>
          <a:bodyPr/>
          <a:lstStyle/>
          <a:p>
            <a:r>
              <a:rPr lang="en-US" altLang="en-US" dirty="0" smtClean="0"/>
              <a:t>The Evolution of </a:t>
            </a:r>
            <a:r>
              <a:rPr lang="en-US" altLang="en-US" dirty="0"/>
              <a:t>Behavior </a:t>
            </a:r>
            <a:r>
              <a:rPr lang="en-US" altLang="en-US" sz="2800" dirty="0"/>
              <a:t>(1 of 2)</a:t>
            </a:r>
            <a:endParaRPr lang="en-US" altLang="en-US" dirty="0" smtClean="0"/>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32</a:t>
            </a:fld>
            <a:endParaRPr lang="en-US" dirty="0"/>
          </a:p>
        </p:txBody>
      </p:sp>
    </p:spTree>
    <p:extLst>
      <p:ext uri="{BB962C8B-B14F-4D97-AF65-F5344CB8AC3E}">
        <p14:creationId xmlns:p14="http://schemas.microsoft.com/office/powerpoint/2010/main" val="28898519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Rectangle 2"/>
          <p:cNvSpPr>
            <a:spLocks noGrp="1" noChangeArrowheads="1"/>
          </p:cNvSpPr>
          <p:nvPr>
            <p:ph idx="1"/>
          </p:nvPr>
        </p:nvSpPr>
        <p:spPr/>
        <p:txBody>
          <a:bodyPr/>
          <a:lstStyle/>
          <a:p>
            <a:r>
              <a:rPr lang="en-US" altLang="en-US" dirty="0"/>
              <a:t>Evolution attempts to answer two questions:</a:t>
            </a:r>
          </a:p>
          <a:p>
            <a:endParaRPr lang="en-US" altLang="en-US" dirty="0"/>
          </a:p>
          <a:p>
            <a:pPr lvl="1"/>
            <a:r>
              <a:rPr lang="en-US" altLang="en-US" sz="3200" dirty="0"/>
              <a:t>How </a:t>
            </a:r>
            <a:r>
              <a:rPr lang="en-US" altLang="en-US" sz="3200" u="sng" dirty="0"/>
              <a:t>did</a:t>
            </a:r>
            <a:r>
              <a:rPr lang="en-US" altLang="en-US" sz="3200" dirty="0"/>
              <a:t> some species evolve</a:t>
            </a:r>
            <a:r>
              <a:rPr lang="en-US" altLang="en-US" sz="3200" dirty="0" smtClean="0"/>
              <a:t>?</a:t>
            </a:r>
            <a:endParaRPr lang="en-US" altLang="en-US" sz="3200" dirty="0"/>
          </a:p>
          <a:p>
            <a:pPr lvl="1"/>
            <a:endParaRPr lang="en-US" altLang="en-US" sz="3200" dirty="0"/>
          </a:p>
          <a:p>
            <a:pPr lvl="1"/>
            <a:r>
              <a:rPr lang="en-US" altLang="en-US" sz="3200" dirty="0"/>
              <a:t>How </a:t>
            </a:r>
            <a:r>
              <a:rPr lang="en-US" altLang="en-US" sz="3200" u="sng" dirty="0"/>
              <a:t>do</a:t>
            </a:r>
            <a:r>
              <a:rPr lang="en-US" altLang="en-US" sz="3200" dirty="0"/>
              <a:t> species evolve?</a:t>
            </a:r>
          </a:p>
        </p:txBody>
      </p:sp>
      <p:sp>
        <p:nvSpPr>
          <p:cNvPr id="35842" name="Rectangle 3"/>
          <p:cNvSpPr>
            <a:spLocks noGrp="1" noChangeArrowheads="1"/>
          </p:cNvSpPr>
          <p:nvPr>
            <p:ph type="title"/>
          </p:nvPr>
        </p:nvSpPr>
        <p:spPr/>
        <p:txBody>
          <a:bodyPr/>
          <a:lstStyle/>
          <a:p>
            <a:r>
              <a:rPr lang="en-US" altLang="en-US" dirty="0" smtClean="0"/>
              <a:t>The Evolution of </a:t>
            </a:r>
            <a:r>
              <a:rPr lang="en-US" altLang="en-US" dirty="0"/>
              <a:t>Behavior </a:t>
            </a:r>
            <a:r>
              <a:rPr lang="en-US" altLang="en-US" sz="2800" dirty="0" smtClean="0"/>
              <a:t>(2 </a:t>
            </a:r>
            <a:r>
              <a:rPr lang="en-US" altLang="en-US" sz="2800" dirty="0"/>
              <a:t>of 2)</a:t>
            </a:r>
            <a:endParaRPr lang="en-US" altLang="en-US" dirty="0" smtClean="0"/>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33</a:t>
            </a:fld>
            <a:endParaRPr lang="en-US" dirty="0"/>
          </a:p>
        </p:txBody>
      </p:sp>
    </p:spTree>
    <p:extLst>
      <p:ext uri="{BB962C8B-B14F-4D97-AF65-F5344CB8AC3E}">
        <p14:creationId xmlns:p14="http://schemas.microsoft.com/office/powerpoint/2010/main" val="33031039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152400" y="1410590"/>
            <a:ext cx="8534400" cy="5295010"/>
          </a:xfrm>
        </p:spPr>
        <p:txBody>
          <a:bodyPr/>
          <a:lstStyle/>
          <a:p>
            <a:pPr algn="ctr"/>
            <a:r>
              <a:rPr lang="en-US" altLang="en-US" dirty="0"/>
              <a:t>T</a:t>
            </a:r>
            <a:r>
              <a:rPr lang="en-US" altLang="en-US" dirty="0" smtClean="0"/>
              <a:t>entative </a:t>
            </a:r>
            <a:r>
              <a:rPr lang="en-US" altLang="en-US" dirty="0"/>
              <a:t>construction of “evolutionary </a:t>
            </a:r>
            <a:r>
              <a:rPr lang="en-US" altLang="en-US" dirty="0" smtClean="0"/>
              <a:t>trees” </a:t>
            </a:r>
            <a:r>
              <a:rPr lang="en-US" altLang="en-US" sz="2000" dirty="0" smtClean="0"/>
              <a:t>(based </a:t>
            </a:r>
            <a:r>
              <a:rPr lang="en-US" sz="2000" dirty="0" smtClean="0"/>
              <a:t>on inferences from fossils/comparisons of living species)</a:t>
            </a:r>
            <a:endParaRPr lang="en-US" dirty="0" smtClean="0"/>
          </a:p>
        </p:txBody>
      </p:sp>
      <p:sp>
        <p:nvSpPr>
          <p:cNvPr id="36866" name="Rectangle 2"/>
          <p:cNvSpPr>
            <a:spLocks noGrp="1" noChangeArrowheads="1"/>
          </p:cNvSpPr>
          <p:nvPr>
            <p:ph type="title"/>
          </p:nvPr>
        </p:nvSpPr>
        <p:spPr>
          <a:solidFill>
            <a:srgbClr val="FFFF00"/>
          </a:solidFill>
        </p:spPr>
        <p:txBody>
          <a:bodyPr/>
          <a:lstStyle/>
          <a:p>
            <a:r>
              <a:rPr lang="en-US" altLang="en-US" dirty="0" smtClean="0"/>
              <a:t>How Did Some Species Evolve?</a:t>
            </a:r>
            <a:br>
              <a:rPr lang="en-US" altLang="en-US" dirty="0" smtClean="0"/>
            </a:br>
            <a:r>
              <a:rPr lang="en-US" altLang="en-US" sz="2000" dirty="0" smtClean="0"/>
              <a:t>(Figure not in 12</a:t>
            </a:r>
            <a:r>
              <a:rPr lang="en-US" altLang="en-US" sz="2000" baseline="30000" dirty="0" smtClean="0"/>
              <a:t>th</a:t>
            </a:r>
            <a:r>
              <a:rPr lang="en-US" altLang="en-US" sz="2000" dirty="0" smtClean="0"/>
              <a:t>/13</a:t>
            </a:r>
            <a:r>
              <a:rPr lang="en-US" altLang="en-US" sz="2000" baseline="30000" dirty="0" smtClean="0"/>
              <a:t>th</a:t>
            </a:r>
            <a:r>
              <a:rPr lang="en-US" altLang="en-US" sz="2000" dirty="0" smtClean="0"/>
              <a:t> edition)</a:t>
            </a:r>
            <a:endParaRPr lang="en-US" altLang="en-US" sz="3200" dirty="0" smtClean="0"/>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286000"/>
            <a:ext cx="764456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34</a:t>
            </a:fld>
            <a:endParaRPr lang="en-US" dirty="0"/>
          </a:p>
        </p:txBody>
      </p:sp>
    </p:spTree>
    <p:extLst>
      <p:ext uri="{BB962C8B-B14F-4D97-AF65-F5344CB8AC3E}">
        <p14:creationId xmlns:p14="http://schemas.microsoft.com/office/powerpoint/2010/main" val="335345275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3"/>
          <p:cNvSpPr>
            <a:spLocks noGrp="1" noChangeArrowheads="1"/>
          </p:cNvSpPr>
          <p:nvPr>
            <p:ph idx="1"/>
          </p:nvPr>
        </p:nvSpPr>
        <p:spPr>
          <a:xfrm>
            <a:off x="76200" y="1410590"/>
            <a:ext cx="8839200" cy="5295010"/>
          </a:xfrm>
        </p:spPr>
        <p:txBody>
          <a:bodyPr/>
          <a:lstStyle/>
          <a:p>
            <a:r>
              <a:rPr lang="en-US" altLang="en-US" dirty="0"/>
              <a:t>How species </a:t>
            </a:r>
            <a:r>
              <a:rPr lang="en-US" altLang="en-US" i="1" dirty="0"/>
              <a:t>do</a:t>
            </a:r>
            <a:r>
              <a:rPr lang="en-US" altLang="en-US" dirty="0"/>
              <a:t> evolve involves assumptions:</a:t>
            </a:r>
          </a:p>
          <a:p>
            <a:endParaRPr lang="en-US" altLang="en-US" sz="1400" dirty="0"/>
          </a:p>
          <a:p>
            <a:pPr lvl="1"/>
            <a:r>
              <a:rPr lang="en-US" altLang="en-US" sz="3200" dirty="0"/>
              <a:t>Offspring resemble parents for genetic reasons</a:t>
            </a:r>
          </a:p>
          <a:p>
            <a:pPr lvl="1"/>
            <a:endParaRPr lang="en-US" altLang="en-US" sz="1600" dirty="0"/>
          </a:p>
          <a:p>
            <a:pPr lvl="1"/>
            <a:r>
              <a:rPr lang="en-US" altLang="en-US" sz="3200" dirty="0"/>
              <a:t>New heritable variations </a:t>
            </a:r>
            <a:r>
              <a:rPr lang="en-US" altLang="en-US" sz="3200" dirty="0" smtClean="0"/>
              <a:t>occur (mutations</a:t>
            </a:r>
            <a:r>
              <a:rPr lang="en-US" altLang="en-US" sz="3200" dirty="0"/>
              <a:t>, recombination, </a:t>
            </a:r>
            <a:r>
              <a:rPr lang="en-US" altLang="en-US" sz="3200" dirty="0" err="1"/>
              <a:t>microduplications</a:t>
            </a:r>
            <a:r>
              <a:rPr lang="en-US" altLang="en-US" sz="3200" dirty="0"/>
              <a:t>)</a:t>
            </a:r>
          </a:p>
          <a:p>
            <a:pPr lvl="1"/>
            <a:endParaRPr lang="en-US" altLang="en-US" sz="1600" dirty="0"/>
          </a:p>
          <a:p>
            <a:pPr lvl="1"/>
            <a:r>
              <a:rPr lang="en-US" altLang="en-US" sz="3200" dirty="0"/>
              <a:t>Certain individuals successfully reproduce more than others do</a:t>
            </a:r>
          </a:p>
          <a:p>
            <a:pPr lvl="1"/>
            <a:endParaRPr lang="en-US" altLang="en-US" dirty="0"/>
          </a:p>
        </p:txBody>
      </p:sp>
      <p:sp>
        <p:nvSpPr>
          <p:cNvPr id="36866" name="Rectangle 2"/>
          <p:cNvSpPr>
            <a:spLocks noGrp="1" noChangeArrowheads="1"/>
          </p:cNvSpPr>
          <p:nvPr>
            <p:ph type="title"/>
          </p:nvPr>
        </p:nvSpPr>
        <p:spPr/>
        <p:txBody>
          <a:bodyPr/>
          <a:lstStyle/>
          <a:p>
            <a:r>
              <a:rPr lang="en-US" altLang="en-US" dirty="0" smtClean="0"/>
              <a:t>How Do Species Evolve?</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35</a:t>
            </a:fld>
            <a:endParaRPr lang="en-US" dirty="0"/>
          </a:p>
        </p:txBody>
      </p:sp>
    </p:spTree>
    <p:extLst>
      <p:ext uri="{BB962C8B-B14F-4D97-AF65-F5344CB8AC3E}">
        <p14:creationId xmlns:p14="http://schemas.microsoft.com/office/powerpoint/2010/main" val="41530272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3"/>
          <p:cNvSpPr>
            <a:spLocks noGrp="1" noChangeArrowheads="1"/>
          </p:cNvSpPr>
          <p:nvPr>
            <p:ph idx="1"/>
          </p:nvPr>
        </p:nvSpPr>
        <p:spPr/>
        <p:txBody>
          <a:bodyPr/>
          <a:lstStyle/>
          <a:p>
            <a:pPr eaLnBrk="1" hangingPunct="1"/>
            <a:r>
              <a:rPr lang="en-US" altLang="en-US" dirty="0">
                <a:solidFill>
                  <a:srgbClr val="FF0000"/>
                </a:solidFill>
              </a:rPr>
              <a:t>Artificial selection =</a:t>
            </a:r>
            <a:endParaRPr lang="en-US" altLang="en-US" dirty="0"/>
          </a:p>
          <a:p>
            <a:pPr lvl="1" eaLnBrk="1" hangingPunct="1"/>
            <a:r>
              <a:rPr lang="en-US" altLang="en-US" sz="3200" dirty="0"/>
              <a:t>choosing individuals with desired traits</a:t>
            </a:r>
          </a:p>
          <a:p>
            <a:pPr lvl="1" eaLnBrk="1" hangingPunct="1"/>
            <a:r>
              <a:rPr lang="en-US" altLang="en-US" sz="3200" dirty="0"/>
              <a:t>making them parents of next generation</a:t>
            </a:r>
          </a:p>
          <a:p>
            <a:pPr eaLnBrk="1" hangingPunct="1"/>
            <a:endParaRPr lang="en-US" altLang="en-US" dirty="0"/>
          </a:p>
          <a:p>
            <a:pPr eaLnBrk="1" hangingPunct="1"/>
            <a:r>
              <a:rPr lang="en-US" altLang="en-US" dirty="0">
                <a:solidFill>
                  <a:srgbClr val="FF0000"/>
                </a:solidFill>
              </a:rPr>
              <a:t>Natural selection- </a:t>
            </a:r>
            <a:r>
              <a:rPr lang="en-US" altLang="en-US" dirty="0"/>
              <a:t>according to Darwin: </a:t>
            </a:r>
          </a:p>
          <a:p>
            <a:pPr lvl="1" eaLnBrk="1" hangingPunct="1"/>
            <a:r>
              <a:rPr lang="en-US" altLang="en-US" sz="3200" dirty="0"/>
              <a:t>nature also selects</a:t>
            </a:r>
          </a:p>
          <a:p>
            <a:pPr lvl="1" eaLnBrk="1" hangingPunct="1"/>
            <a:r>
              <a:rPr lang="en-US" altLang="en-US" sz="3200" dirty="0"/>
              <a:t>successful individuals’ genes will increase in later generations</a:t>
            </a:r>
          </a:p>
        </p:txBody>
      </p:sp>
      <p:sp>
        <p:nvSpPr>
          <p:cNvPr id="38914" name="Rectangle 2"/>
          <p:cNvSpPr>
            <a:spLocks noGrp="1" noChangeArrowheads="1"/>
          </p:cNvSpPr>
          <p:nvPr>
            <p:ph type="title"/>
          </p:nvPr>
        </p:nvSpPr>
        <p:spPr/>
        <p:txBody>
          <a:bodyPr/>
          <a:lstStyle/>
          <a:p>
            <a:r>
              <a:rPr lang="en-US" altLang="en-US" dirty="0" smtClean="0"/>
              <a:t>Artificial Selection</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36</a:t>
            </a:fld>
            <a:endParaRPr lang="en-US" dirty="0"/>
          </a:p>
        </p:txBody>
      </p:sp>
    </p:spTree>
    <p:extLst>
      <p:ext uri="{BB962C8B-B14F-4D97-AF65-F5344CB8AC3E}">
        <p14:creationId xmlns:p14="http://schemas.microsoft.com/office/powerpoint/2010/main" val="7998631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pPr>
              <a:spcAft>
                <a:spcPts val="1200"/>
              </a:spcAft>
            </a:pPr>
            <a:r>
              <a:rPr lang="en-US" altLang="en-US" dirty="0" smtClean="0">
                <a:solidFill>
                  <a:srgbClr val="FF0000"/>
                </a:solidFill>
              </a:rPr>
              <a:t>Lamarckian evolution: </a:t>
            </a:r>
            <a:r>
              <a:rPr lang="en-US" altLang="en-US" dirty="0" smtClean="0"/>
              <a:t>“The use or disuse of some structure or behavior causes an increase or decrease in that behavior”</a:t>
            </a:r>
          </a:p>
          <a:p>
            <a:pPr>
              <a:spcAft>
                <a:spcPts val="1200"/>
              </a:spcAft>
            </a:pPr>
            <a:r>
              <a:rPr lang="en-US" altLang="en-US" dirty="0" smtClean="0"/>
              <a:t>“Humans have stopped evolving”</a:t>
            </a:r>
          </a:p>
          <a:p>
            <a:pPr>
              <a:spcAft>
                <a:spcPts val="1200"/>
              </a:spcAft>
            </a:pPr>
            <a:r>
              <a:rPr lang="en-US" altLang="en-US" dirty="0" smtClean="0"/>
              <a:t>“Evolution means improvement”</a:t>
            </a:r>
          </a:p>
          <a:p>
            <a:pPr>
              <a:spcAft>
                <a:spcPts val="1200"/>
              </a:spcAft>
            </a:pPr>
            <a:r>
              <a:rPr lang="en-US" altLang="en-US" dirty="0" smtClean="0"/>
              <a:t>“Evolution acts to benefit the individual or the species”</a:t>
            </a:r>
          </a:p>
        </p:txBody>
      </p:sp>
      <p:sp>
        <p:nvSpPr>
          <p:cNvPr id="39938" name="Rectangle 2"/>
          <p:cNvSpPr>
            <a:spLocks noGrp="1" noChangeArrowheads="1"/>
          </p:cNvSpPr>
          <p:nvPr>
            <p:ph type="title"/>
          </p:nvPr>
        </p:nvSpPr>
        <p:spPr/>
        <p:txBody>
          <a:bodyPr/>
          <a:lstStyle/>
          <a:p>
            <a:r>
              <a:rPr lang="en-US" altLang="en-US" dirty="0" smtClean="0"/>
              <a:t>Common Misconceptions about Evolution</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37</a:t>
            </a:fld>
            <a:endParaRPr lang="en-US" dirty="0"/>
          </a:p>
        </p:txBody>
      </p:sp>
    </p:spTree>
    <p:extLst>
      <p:ext uri="{BB962C8B-B14F-4D97-AF65-F5344CB8AC3E}">
        <p14:creationId xmlns:p14="http://schemas.microsoft.com/office/powerpoint/2010/main" val="647975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chor="t"/>
          <a:lstStyle/>
          <a:p>
            <a:r>
              <a:rPr lang="en-US" dirty="0" smtClean="0"/>
              <a:t>Have humans stopped evolving?</a:t>
            </a:r>
            <a:endParaRPr lang="en-US" dirty="0"/>
          </a:p>
        </p:txBody>
      </p:sp>
      <p:sp>
        <p:nvSpPr>
          <p:cNvPr id="6" name="Text Placeholder 5"/>
          <p:cNvSpPr>
            <a:spLocks noGrp="1"/>
          </p:cNvSpPr>
          <p:nvPr>
            <p:ph type="body" sz="half" idx="1"/>
          </p:nvPr>
        </p:nvSpPr>
        <p:spPr>
          <a:xfrm>
            <a:off x="5486400" y="2743200"/>
            <a:ext cx="2971800" cy="3657600"/>
          </a:xfrm>
        </p:spPr>
        <p:txBody>
          <a:bodyPr/>
          <a:lstStyle/>
          <a:p>
            <a:pPr marL="0" indent="0" algn="ctr">
              <a:buNone/>
            </a:pPr>
            <a:r>
              <a:rPr lang="en-US" sz="2800" dirty="0" smtClean="0"/>
              <a:t>China’s policy to limit each family to one child decreases the possibility of genetic changes between generations. </a:t>
            </a:r>
            <a:endParaRPr lang="en-US" sz="2800" dirty="0"/>
          </a:p>
        </p:txBody>
      </p:sp>
      <p:pic>
        <p:nvPicPr>
          <p:cNvPr id="8" name="Content Placeholder 7"/>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1524000"/>
            <a:ext cx="5308599" cy="5029200"/>
          </a:xfrm>
        </p:spPr>
      </p:pic>
      <p:sp>
        <p:nvSpPr>
          <p:cNvPr id="3" name="Slide Number Placeholder 2"/>
          <p:cNvSpPr>
            <a:spLocks noGrp="1"/>
          </p:cNvSpPr>
          <p:nvPr>
            <p:ph type="sldNum" sz="quarter" idx="4294967295"/>
          </p:nvPr>
        </p:nvSpPr>
        <p:spPr>
          <a:xfrm>
            <a:off x="7010400" y="6356350"/>
            <a:ext cx="2133600" cy="365125"/>
          </a:xfrm>
        </p:spPr>
        <p:txBody>
          <a:bodyPr/>
          <a:lstStyle/>
          <a:p>
            <a:pPr>
              <a:defRPr/>
            </a:pPr>
            <a:fld id="{82FAD20F-7F3B-4310-9FE7-99DF68270456}" type="slidenum">
              <a:rPr lang="en-US" smtClean="0"/>
              <a:pPr>
                <a:defRPr/>
              </a:pPr>
              <a:t>38</a:t>
            </a:fld>
            <a:endParaRPr lang="en-US" dirty="0"/>
          </a:p>
        </p:txBody>
      </p:sp>
    </p:spTree>
    <p:extLst>
      <p:ext uri="{BB962C8B-B14F-4D97-AF65-F5344CB8AC3E}">
        <p14:creationId xmlns:p14="http://schemas.microsoft.com/office/powerpoint/2010/main" val="3968617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609600"/>
            <a:ext cx="8305800" cy="1143000"/>
          </a:xfrm>
        </p:spPr>
        <p:txBody>
          <a:bodyPr anchor="t"/>
          <a:lstStyle/>
          <a:p>
            <a:r>
              <a:rPr lang="en-US" dirty="0" smtClean="0"/>
              <a:t>Does “evolution” mean “improvement”?</a:t>
            </a:r>
            <a:endParaRPr lang="en-US" dirty="0"/>
          </a:p>
        </p:txBody>
      </p:sp>
      <p:sp>
        <p:nvSpPr>
          <p:cNvPr id="6" name="Text Placeholder 5"/>
          <p:cNvSpPr>
            <a:spLocks noGrp="1"/>
          </p:cNvSpPr>
          <p:nvPr>
            <p:ph type="body" sz="half" idx="1"/>
          </p:nvPr>
        </p:nvSpPr>
        <p:spPr>
          <a:xfrm>
            <a:off x="5334000" y="1447800"/>
            <a:ext cx="3657600" cy="4876800"/>
          </a:xfrm>
        </p:spPr>
        <p:txBody>
          <a:bodyPr/>
          <a:lstStyle/>
          <a:p>
            <a:pPr marL="0" indent="0" algn="ctr">
              <a:buNone/>
            </a:pPr>
            <a:r>
              <a:rPr lang="en-US" sz="2800" dirty="0"/>
              <a:t>Sometimes, a sexual display, such as a peacock’s spread of its tail feathers, improves reproductive success and spreads the associated genes. In a changed environment, this gene could become maladaptive.</a:t>
            </a:r>
          </a:p>
        </p:txBody>
      </p:sp>
      <p:sp>
        <p:nvSpPr>
          <p:cNvPr id="3" name="Slide Number Placeholder 2"/>
          <p:cNvSpPr>
            <a:spLocks noGrp="1"/>
          </p:cNvSpPr>
          <p:nvPr>
            <p:ph type="sldNum" sz="quarter" idx="4294967295"/>
          </p:nvPr>
        </p:nvSpPr>
        <p:spPr>
          <a:xfrm>
            <a:off x="7010400" y="6356350"/>
            <a:ext cx="2133600" cy="365125"/>
          </a:xfrm>
        </p:spPr>
        <p:txBody>
          <a:bodyPr/>
          <a:lstStyle/>
          <a:p>
            <a:pPr>
              <a:defRPr/>
            </a:pPr>
            <a:fld id="{82FAD20F-7F3B-4310-9FE7-99DF68270456}" type="slidenum">
              <a:rPr lang="en-US" smtClean="0"/>
              <a:pPr>
                <a:defRPr/>
              </a:pPr>
              <a:t>39</a:t>
            </a:fld>
            <a:endParaRPr lang="en-US" dirty="0"/>
          </a:p>
        </p:txBody>
      </p:sp>
      <p:pic>
        <p:nvPicPr>
          <p:cNvPr id="4"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1447800"/>
            <a:ext cx="5333236" cy="5029200"/>
          </a:xfrm>
        </p:spPr>
      </p:pic>
    </p:spTree>
    <p:extLst>
      <p:ext uri="{BB962C8B-B14F-4D97-AF65-F5344CB8AC3E}">
        <p14:creationId xmlns:p14="http://schemas.microsoft.com/office/powerpoint/2010/main" val="503609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r>
              <a:rPr lang="en-US" altLang="en-US" u="sng" dirty="0"/>
              <a:t>Both</a:t>
            </a:r>
            <a:r>
              <a:rPr lang="en-US" altLang="en-US" dirty="0"/>
              <a:t> genes </a:t>
            </a:r>
            <a:r>
              <a:rPr lang="en-US" altLang="en-US" u="sng" dirty="0"/>
              <a:t>and</a:t>
            </a:r>
            <a:r>
              <a:rPr lang="en-US" altLang="en-US" dirty="0"/>
              <a:t> the environment interact to shape human behavior</a:t>
            </a:r>
          </a:p>
          <a:p>
            <a:endParaRPr lang="en-US" altLang="en-US" dirty="0"/>
          </a:p>
          <a:p>
            <a:r>
              <a:rPr lang="en-US" altLang="en-US" dirty="0"/>
              <a:t>Fundamental issue is </a:t>
            </a:r>
            <a:r>
              <a:rPr lang="en-US" altLang="en-US" i="1" dirty="0"/>
              <a:t>how much</a:t>
            </a:r>
            <a:r>
              <a:rPr lang="en-US" altLang="en-US" dirty="0"/>
              <a:t> each factor plays a role in shaping human behaviors</a:t>
            </a:r>
          </a:p>
          <a:p>
            <a:endParaRPr lang="en-US" altLang="en-US" dirty="0"/>
          </a:p>
          <a:p>
            <a:pPr lvl="1"/>
            <a:r>
              <a:rPr lang="en-US" altLang="en-US" i="1" dirty="0"/>
              <a:t>Examples: psychological disorders, weight gain, personality, sexual orientation</a:t>
            </a:r>
          </a:p>
        </p:txBody>
      </p:sp>
      <p:sp>
        <p:nvSpPr>
          <p:cNvPr id="14338" name="Rectangle 2"/>
          <p:cNvSpPr>
            <a:spLocks noGrp="1" noChangeArrowheads="1"/>
          </p:cNvSpPr>
          <p:nvPr>
            <p:ph type="title"/>
          </p:nvPr>
        </p:nvSpPr>
        <p:spPr/>
        <p:txBody>
          <a:bodyPr/>
          <a:lstStyle/>
          <a:p>
            <a:r>
              <a:rPr lang="en-US" altLang="en-US" dirty="0" smtClean="0"/>
              <a:t>Genetics and Behavior</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4</a:t>
            </a:fld>
            <a:endParaRPr lang="en-US" dirty="0"/>
          </a:p>
        </p:txBody>
      </p:sp>
    </p:spTree>
    <p:extLst>
      <p:ext uri="{BB962C8B-B14F-4D97-AF65-F5344CB8AC3E}">
        <p14:creationId xmlns:p14="http://schemas.microsoft.com/office/powerpoint/2010/main" val="35601637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One explanation: our ancestors got enough nutrition to provide a big brain with all the fuel needed</a:t>
            </a:r>
          </a:p>
          <a:p>
            <a:pPr lvl="1"/>
            <a:r>
              <a:rPr lang="en-US" dirty="0" smtClean="0"/>
              <a:t>Cooking food </a:t>
            </a:r>
            <a:r>
              <a:rPr lang="en-US" dirty="0" smtClean="0">
                <a:sym typeface="Wingdings" panose="05000000000000000000" pitchFamily="2" charset="2"/>
              </a:rPr>
              <a:t> </a:t>
            </a:r>
            <a:r>
              <a:rPr lang="en-US" dirty="0" smtClean="0"/>
              <a:t>easier to digest</a:t>
            </a:r>
          </a:p>
          <a:p>
            <a:pPr lvl="1"/>
            <a:r>
              <a:rPr lang="en-US" dirty="0" smtClean="0"/>
              <a:t>Group hunting </a:t>
            </a:r>
            <a:r>
              <a:rPr lang="en-US" dirty="0" smtClean="0">
                <a:sym typeface="Wingdings" panose="05000000000000000000" pitchFamily="2" charset="2"/>
              </a:rPr>
              <a:t></a:t>
            </a:r>
            <a:r>
              <a:rPr lang="en-US" dirty="0" smtClean="0"/>
              <a:t> more efficient</a:t>
            </a:r>
          </a:p>
          <a:p>
            <a:pPr lvl="1"/>
            <a:r>
              <a:rPr lang="en-US" dirty="0" smtClean="0"/>
              <a:t>Humans have better capacity for glucose transport</a:t>
            </a:r>
            <a:endParaRPr lang="en-US" dirty="0"/>
          </a:p>
        </p:txBody>
      </p:sp>
      <p:sp>
        <p:nvSpPr>
          <p:cNvPr id="2" name="Title 1"/>
          <p:cNvSpPr>
            <a:spLocks noGrp="1"/>
          </p:cNvSpPr>
          <p:nvPr>
            <p:ph type="title"/>
          </p:nvPr>
        </p:nvSpPr>
        <p:spPr/>
        <p:txBody>
          <a:bodyPr/>
          <a:lstStyle/>
          <a:p>
            <a:r>
              <a:rPr lang="en-US" dirty="0" smtClean="0"/>
              <a:t>Brain Evolution</a:t>
            </a:r>
            <a:endParaRPr lang="en-US" dirty="0"/>
          </a:p>
        </p:txBody>
      </p:sp>
      <p:sp>
        <p:nvSpPr>
          <p:cNvPr id="4" name="Slide Number Placeholder 3"/>
          <p:cNvSpPr>
            <a:spLocks noGrp="1"/>
          </p:cNvSpPr>
          <p:nvPr>
            <p:ph type="sldNum" sz="quarter" idx="12"/>
          </p:nvPr>
        </p:nvSpPr>
        <p:spPr/>
        <p:txBody>
          <a:bodyPr/>
          <a:lstStyle/>
          <a:p>
            <a:pPr>
              <a:defRPr/>
            </a:pPr>
            <a:fld id="{82FAD20F-7F3B-4310-9FE7-99DF68270456}" type="slidenum">
              <a:rPr lang="en-US" smtClean="0"/>
              <a:pPr>
                <a:defRPr/>
              </a:pPr>
              <a:t>40</a:t>
            </a:fld>
            <a:endParaRPr lang="en-US" dirty="0"/>
          </a:p>
        </p:txBody>
      </p:sp>
    </p:spTree>
    <p:extLst>
      <p:ext uri="{BB962C8B-B14F-4D97-AF65-F5344CB8AC3E}">
        <p14:creationId xmlns:p14="http://schemas.microsoft.com/office/powerpoint/2010/main" val="2667598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a:xfrm>
            <a:off x="152400" y="1410590"/>
            <a:ext cx="8686800" cy="5295010"/>
          </a:xfrm>
        </p:spPr>
        <p:txBody>
          <a:bodyPr/>
          <a:lstStyle/>
          <a:p>
            <a:pPr>
              <a:defRPr/>
            </a:pPr>
            <a:r>
              <a:rPr lang="en-US" altLang="en-US" dirty="0">
                <a:solidFill>
                  <a:srgbClr val="FF0000"/>
                </a:solidFill>
              </a:rPr>
              <a:t>Evolutionary psychology</a:t>
            </a:r>
          </a:p>
          <a:p>
            <a:pPr lvl="1">
              <a:defRPr/>
            </a:pPr>
            <a:r>
              <a:rPr lang="en-US" altLang="en-US" sz="3200" dirty="0"/>
              <a:t>focuses on functional &amp; evolutionary explanations of how behaviors evolved</a:t>
            </a:r>
          </a:p>
          <a:p>
            <a:pPr lvl="1">
              <a:defRPr/>
            </a:pPr>
            <a:endParaRPr lang="en-US" altLang="en-US" sz="1600" dirty="0"/>
          </a:p>
          <a:p>
            <a:pPr lvl="1">
              <a:defRPr/>
            </a:pPr>
            <a:r>
              <a:rPr lang="en-US" altLang="en-US" sz="3200" dirty="0"/>
              <a:t>assumes species’ characteristic behaviors:</a:t>
            </a:r>
          </a:p>
          <a:p>
            <a:pPr marL="914400" lvl="2" indent="0">
              <a:buFontTx/>
              <a:buNone/>
              <a:defRPr/>
            </a:pPr>
            <a:r>
              <a:rPr lang="en-US" altLang="en-US" dirty="0"/>
              <a:t>  </a:t>
            </a:r>
            <a:r>
              <a:rPr lang="en-US" altLang="en-US" sz="3200" dirty="0"/>
              <a:t>1) have arisen through natural selection</a:t>
            </a:r>
          </a:p>
          <a:p>
            <a:pPr marL="914400" lvl="2" indent="0">
              <a:buFontTx/>
              <a:buNone/>
              <a:defRPr/>
            </a:pPr>
            <a:r>
              <a:rPr lang="en-US" altLang="en-US" sz="3200" dirty="0"/>
              <a:t>  2) provide a survival advantage</a:t>
            </a:r>
          </a:p>
          <a:p>
            <a:pPr marL="914400" lvl="2" indent="0">
              <a:buFontTx/>
              <a:buNone/>
              <a:defRPr/>
            </a:pPr>
            <a:endParaRPr lang="en-US" altLang="en-US" sz="1400" dirty="0"/>
          </a:p>
          <a:p>
            <a:pPr marL="0" lvl="2" indent="0">
              <a:buFontTx/>
              <a:buNone/>
              <a:defRPr/>
            </a:pPr>
            <a:r>
              <a:rPr lang="en-US" altLang="en-US" sz="2800" i="1" dirty="0"/>
              <a:t>Examples: differences in peripheral/color vision, sleep mechanisms, eating habits, temperature regulation</a:t>
            </a:r>
          </a:p>
        </p:txBody>
      </p:sp>
      <p:sp>
        <p:nvSpPr>
          <p:cNvPr id="40962" name="Rectangle 2"/>
          <p:cNvSpPr>
            <a:spLocks noGrp="1" noChangeArrowheads="1"/>
          </p:cNvSpPr>
          <p:nvPr>
            <p:ph type="title"/>
          </p:nvPr>
        </p:nvSpPr>
        <p:spPr>
          <a:solidFill>
            <a:srgbClr val="FFFF00"/>
          </a:solidFill>
        </p:spPr>
        <p:txBody>
          <a:bodyPr/>
          <a:lstStyle/>
          <a:p>
            <a:r>
              <a:rPr lang="en-US" altLang="en-US" dirty="0"/>
              <a:t>Evolutionary </a:t>
            </a:r>
            <a:r>
              <a:rPr lang="en-US" altLang="en-US" dirty="0" smtClean="0"/>
              <a:t>Psychology</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41</a:t>
            </a:fld>
            <a:endParaRPr lang="en-US" dirty="0"/>
          </a:p>
        </p:txBody>
      </p:sp>
    </p:spTree>
    <p:extLst>
      <p:ext uri="{BB962C8B-B14F-4D97-AF65-F5344CB8AC3E}">
        <p14:creationId xmlns:p14="http://schemas.microsoft.com/office/powerpoint/2010/main" val="33341108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4889"/>
          <a:stretch/>
        </p:blipFill>
        <p:spPr>
          <a:xfrm>
            <a:off x="1828800" y="1371600"/>
            <a:ext cx="6858000" cy="4446608"/>
          </a:xfrm>
          <a:prstGeom prst="rect">
            <a:avLst/>
          </a:prstGeom>
        </p:spPr>
      </p:pic>
      <p:sp>
        <p:nvSpPr>
          <p:cNvPr id="29698" name="Title 1"/>
          <p:cNvSpPr>
            <a:spLocks noGrp="1"/>
          </p:cNvSpPr>
          <p:nvPr>
            <p:ph type="title"/>
          </p:nvPr>
        </p:nvSpPr>
        <p:spPr/>
        <p:txBody>
          <a:bodyPr/>
          <a:lstStyle/>
          <a:p>
            <a:r>
              <a:rPr lang="en-US" altLang="en-US" dirty="0" smtClean="0"/>
              <a:t>A frightened cat with erect hairs</a:t>
            </a:r>
          </a:p>
        </p:txBody>
      </p:sp>
      <p:sp>
        <p:nvSpPr>
          <p:cNvPr id="3" name="TextBox 2"/>
          <p:cNvSpPr txBox="1"/>
          <p:nvPr/>
        </p:nvSpPr>
        <p:spPr>
          <a:xfrm>
            <a:off x="76200" y="5638800"/>
            <a:ext cx="7467600" cy="1151084"/>
          </a:xfrm>
          <a:prstGeom prst="rect">
            <a:avLst/>
          </a:prstGeom>
          <a:solidFill>
            <a:schemeClr val="bg1"/>
          </a:solidFill>
          <a:ln>
            <a:solidFill>
              <a:schemeClr val="tx1"/>
            </a:solidFill>
          </a:ln>
        </p:spPr>
        <p:txBody>
          <a:bodyPr wrap="square" rtlCol="0">
            <a:spAutoFit/>
          </a:bodyPr>
          <a:lstStyle/>
          <a:p>
            <a:r>
              <a:rPr lang="en-US" sz="1600" b="1" dirty="0"/>
              <a:t>Figure 4.6 A frightened cat with erect hairs</a:t>
            </a:r>
          </a:p>
          <a:p>
            <a:pPr eaLnBrk="0" hangingPunct="0">
              <a:spcBef>
                <a:spcPct val="30000"/>
              </a:spcBef>
              <a:defRPr/>
            </a:pPr>
            <a:r>
              <a:rPr lang="en-US" sz="1600" dirty="0"/>
              <a:t>For animals with long hairs, erecting those hairs increases insulation from cold and makes the animal look larger and more dangerous. We humans continue to erect our hairs in those same situations as a remnant from our evolutionary past.</a:t>
            </a:r>
          </a:p>
        </p:txBody>
      </p:sp>
      <p:sp>
        <p:nvSpPr>
          <p:cNvPr id="4" name="Slide Number Placeholder 3"/>
          <p:cNvSpPr>
            <a:spLocks noGrp="1"/>
          </p:cNvSpPr>
          <p:nvPr>
            <p:ph type="sldNum" sz="quarter" idx="12"/>
          </p:nvPr>
        </p:nvSpPr>
        <p:spPr/>
        <p:txBody>
          <a:bodyPr/>
          <a:lstStyle/>
          <a:p>
            <a:pPr>
              <a:defRPr/>
            </a:pPr>
            <a:fld id="{82FAD20F-7F3B-4310-9FE7-99DF68270456}" type="slidenum">
              <a:rPr lang="en-US" smtClean="0"/>
              <a:pPr>
                <a:defRPr/>
              </a:pPr>
              <a:t>42</a:t>
            </a:fld>
            <a:endParaRPr lang="en-US" dirty="0"/>
          </a:p>
        </p:txBody>
      </p:sp>
    </p:spTree>
    <p:extLst>
      <p:ext uri="{BB962C8B-B14F-4D97-AF65-F5344CB8AC3E}">
        <p14:creationId xmlns:p14="http://schemas.microsoft.com/office/powerpoint/2010/main" val="51155209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0" y="12550"/>
            <a:ext cx="4572000" cy="2044850"/>
          </a:xfrm>
        </p:spPr>
        <p:txBody>
          <a:bodyPr/>
          <a:lstStyle/>
          <a:p>
            <a:r>
              <a:rPr lang="en-US" altLang="en-US" dirty="0"/>
              <a:t>Grasp Reflex in Human and Monkey Infants</a:t>
            </a:r>
            <a:endParaRPr lang="en-US" altLang="en-US" dirty="0" smtClean="0"/>
          </a:p>
        </p:txBody>
      </p:sp>
      <p:sp>
        <p:nvSpPr>
          <p:cNvPr id="3" name="TextBox 2"/>
          <p:cNvSpPr txBox="1"/>
          <p:nvPr/>
        </p:nvSpPr>
        <p:spPr>
          <a:xfrm>
            <a:off x="304800" y="3429000"/>
            <a:ext cx="3733800" cy="2135969"/>
          </a:xfrm>
          <a:prstGeom prst="rect">
            <a:avLst/>
          </a:prstGeom>
          <a:solidFill>
            <a:schemeClr val="bg1"/>
          </a:solidFill>
          <a:ln>
            <a:solidFill>
              <a:schemeClr val="tx1"/>
            </a:solidFill>
          </a:ln>
        </p:spPr>
        <p:txBody>
          <a:bodyPr wrap="square" rtlCol="0">
            <a:spAutoFit/>
          </a:bodyPr>
          <a:lstStyle/>
          <a:p>
            <a:pPr eaLnBrk="0" hangingPunct="0">
              <a:spcBef>
                <a:spcPct val="30000"/>
              </a:spcBef>
              <a:defRPr/>
            </a:pPr>
            <a:r>
              <a:rPr lang="en-US" sz="1600" b="1" dirty="0" smtClean="0"/>
              <a:t>Figure 4.7 Grasp </a:t>
            </a:r>
            <a:r>
              <a:rPr lang="en-US" sz="1600" b="1" dirty="0"/>
              <a:t>Reflex in Human and Monkey Infants</a:t>
            </a:r>
          </a:p>
          <a:p>
            <a:pPr eaLnBrk="0" hangingPunct="0">
              <a:spcBef>
                <a:spcPct val="30000"/>
              </a:spcBef>
              <a:defRPr/>
            </a:pPr>
            <a:r>
              <a:rPr lang="en-US" sz="1600" dirty="0"/>
              <a:t>The grasp reflex, which accomplishes little or nothing for human infants, makes sense as an evolutionary remnant of a behavior necessary for the survival of our monkey-like ancestors.</a:t>
            </a:r>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43</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43400" y="0"/>
            <a:ext cx="4445008" cy="6858000"/>
          </a:xfrm>
          <a:prstGeom prst="rect">
            <a:avLst/>
          </a:prstGeom>
        </p:spPr>
      </p:pic>
    </p:spTree>
    <p:extLst>
      <p:ext uri="{BB962C8B-B14F-4D97-AF65-F5344CB8AC3E}">
        <p14:creationId xmlns:p14="http://schemas.microsoft.com/office/powerpoint/2010/main" val="298375844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p:txBody>
          <a:bodyPr/>
          <a:lstStyle/>
          <a:p>
            <a:pPr eaLnBrk="1" hangingPunct="1"/>
            <a:r>
              <a:rPr lang="en-US" altLang="en-US" dirty="0"/>
              <a:t>Influence of natural selection debatable for some behaviors- </a:t>
            </a:r>
            <a:r>
              <a:rPr lang="en-US" altLang="en-US" i="1" dirty="0"/>
              <a:t>examples:</a:t>
            </a:r>
          </a:p>
          <a:p>
            <a:pPr eaLnBrk="1" hangingPunct="1">
              <a:spcBef>
                <a:spcPts val="0"/>
              </a:spcBef>
            </a:pPr>
            <a:endParaRPr lang="en-US" altLang="en-US" sz="1400" i="1" dirty="0"/>
          </a:p>
          <a:p>
            <a:pPr lvl="1" eaLnBrk="1" hangingPunct="1"/>
            <a:r>
              <a:rPr lang="en-US" altLang="en-US" sz="3200" dirty="0"/>
              <a:t>Life span length</a:t>
            </a:r>
          </a:p>
          <a:p>
            <a:pPr lvl="1" eaLnBrk="1" hangingPunct="1">
              <a:spcBef>
                <a:spcPts val="0"/>
              </a:spcBef>
            </a:pPr>
            <a:endParaRPr lang="en-US" altLang="en-US" sz="1600" dirty="0"/>
          </a:p>
          <a:p>
            <a:pPr lvl="1" eaLnBrk="1" hangingPunct="1"/>
            <a:r>
              <a:rPr lang="en-US" altLang="en-US" sz="3200" dirty="0"/>
              <a:t>Gender differences in sexual promiscuity</a:t>
            </a:r>
          </a:p>
          <a:p>
            <a:pPr lvl="1" eaLnBrk="1" hangingPunct="1">
              <a:spcBef>
                <a:spcPts val="0"/>
              </a:spcBef>
            </a:pPr>
            <a:endParaRPr lang="en-US" altLang="en-US" sz="1400" dirty="0"/>
          </a:p>
          <a:p>
            <a:pPr lvl="1" eaLnBrk="1" hangingPunct="1"/>
            <a:r>
              <a:rPr lang="en-US" altLang="en-US" sz="3200" dirty="0">
                <a:solidFill>
                  <a:srgbClr val="FF0000"/>
                </a:solidFill>
              </a:rPr>
              <a:t>Altruistic behavior</a:t>
            </a:r>
            <a:r>
              <a:rPr lang="en-US" altLang="en-US" sz="3200" dirty="0"/>
              <a:t>: behavior that benefits someone other than the actor</a:t>
            </a:r>
          </a:p>
          <a:p>
            <a:pPr lvl="2" eaLnBrk="1" hangingPunct="1"/>
            <a:r>
              <a:rPr lang="en-US" altLang="en-US" sz="2800" dirty="0"/>
              <a:t>Hard to find in non-human species</a:t>
            </a:r>
          </a:p>
        </p:txBody>
      </p:sp>
      <p:sp>
        <p:nvSpPr>
          <p:cNvPr id="41986" name="Rectangle 2"/>
          <p:cNvSpPr>
            <a:spLocks noGrp="1" noChangeArrowheads="1"/>
          </p:cNvSpPr>
          <p:nvPr>
            <p:ph type="title"/>
          </p:nvPr>
        </p:nvSpPr>
        <p:spPr/>
        <p:txBody>
          <a:bodyPr/>
          <a:lstStyle/>
          <a:p>
            <a:r>
              <a:rPr lang="en-US" altLang="en-US" dirty="0" smtClean="0"/>
              <a:t>Behavior and Natural Selection</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44</a:t>
            </a:fld>
            <a:endParaRPr lang="en-US" dirty="0"/>
          </a:p>
        </p:txBody>
      </p:sp>
    </p:spTree>
    <p:extLst>
      <p:ext uri="{BB962C8B-B14F-4D97-AF65-F5344CB8AC3E}">
        <p14:creationId xmlns:p14="http://schemas.microsoft.com/office/powerpoint/2010/main" val="103288736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5181600" y="12550"/>
            <a:ext cx="3957918" cy="1282849"/>
          </a:xfrm>
        </p:spPr>
        <p:txBody>
          <a:bodyPr/>
          <a:lstStyle/>
          <a:p>
            <a:r>
              <a:rPr lang="en-US" altLang="en-US" dirty="0"/>
              <a:t>Sentinel Behavior: Altruistic or Not?</a:t>
            </a:r>
          </a:p>
        </p:txBody>
      </p:sp>
      <p:sp>
        <p:nvSpPr>
          <p:cNvPr id="3" name="TextBox 2"/>
          <p:cNvSpPr txBox="1"/>
          <p:nvPr/>
        </p:nvSpPr>
        <p:spPr>
          <a:xfrm>
            <a:off x="5503333" y="3863876"/>
            <a:ext cx="3335867" cy="2308324"/>
          </a:xfrm>
          <a:prstGeom prst="rect">
            <a:avLst/>
          </a:prstGeom>
          <a:solidFill>
            <a:schemeClr val="bg1"/>
          </a:solidFill>
          <a:ln>
            <a:solidFill>
              <a:schemeClr val="tx1"/>
            </a:solidFill>
          </a:ln>
        </p:spPr>
        <p:txBody>
          <a:bodyPr wrap="square" rtlCol="0">
            <a:spAutoFit/>
          </a:bodyPr>
          <a:lstStyle/>
          <a:p>
            <a:r>
              <a:rPr lang="en-US" sz="1600" b="1" dirty="0" smtClean="0"/>
              <a:t>Figure 4.8 Sentinel </a:t>
            </a:r>
            <a:r>
              <a:rPr lang="en-US" sz="1600" b="1" dirty="0"/>
              <a:t>Behavior: Altruistic or Not?</a:t>
            </a:r>
          </a:p>
          <a:p>
            <a:r>
              <a:rPr lang="en-US" sz="1600" dirty="0"/>
              <a:t>As in many other prey species, </a:t>
            </a:r>
            <a:r>
              <a:rPr lang="en-US" sz="1600" dirty="0" err="1"/>
              <a:t>meerkats</a:t>
            </a:r>
            <a:r>
              <a:rPr lang="en-US" sz="1600" dirty="0"/>
              <a:t> sometimes show sentinel behavior in watching for danger and warning the others. However, the </a:t>
            </a:r>
            <a:r>
              <a:rPr lang="en-US" sz="1600" dirty="0" err="1"/>
              <a:t>meerkat</a:t>
            </a:r>
            <a:r>
              <a:rPr lang="en-US" sz="1600" dirty="0"/>
              <a:t> that emits the alarm is the one most likely to escape the danger</a:t>
            </a:r>
            <a:r>
              <a:rPr lang="en-US" sz="1600" dirty="0" smtClean="0"/>
              <a:t>.</a:t>
            </a:r>
            <a:endParaRPr lang="en-US" sz="1600" b="1" dirty="0"/>
          </a:p>
        </p:txBody>
      </p:sp>
      <p:sp>
        <p:nvSpPr>
          <p:cNvPr id="4" name="Slide Number Placeholder 3"/>
          <p:cNvSpPr>
            <a:spLocks noGrp="1"/>
          </p:cNvSpPr>
          <p:nvPr>
            <p:ph type="sldNum" sz="quarter" idx="12"/>
          </p:nvPr>
        </p:nvSpPr>
        <p:spPr/>
        <p:txBody>
          <a:bodyPr/>
          <a:lstStyle/>
          <a:p>
            <a:pPr>
              <a:defRPr/>
            </a:pPr>
            <a:fld id="{82FAD20F-7F3B-4310-9FE7-99DF68270456}" type="slidenum">
              <a:rPr lang="en-US" smtClean="0"/>
              <a:pPr>
                <a:defRPr/>
              </a:pPr>
              <a:t>45</a:t>
            </a:fld>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5126180" cy="6858000"/>
          </a:xfrm>
          <a:prstGeom prst="rect">
            <a:avLst/>
          </a:prstGeom>
        </p:spPr>
      </p:pic>
    </p:spTree>
    <p:extLst>
      <p:ext uri="{BB962C8B-B14F-4D97-AF65-F5344CB8AC3E}">
        <p14:creationId xmlns:p14="http://schemas.microsoft.com/office/powerpoint/2010/main" val="392198450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228600" y="1410590"/>
            <a:ext cx="8915400" cy="5295010"/>
          </a:xfrm>
        </p:spPr>
        <p:txBody>
          <a:bodyPr/>
          <a:lstStyle/>
          <a:p>
            <a:pPr>
              <a:defRPr/>
            </a:pPr>
            <a:r>
              <a:rPr lang="en-US" altLang="en-US" dirty="0"/>
              <a:t>A gene only spreads if…</a:t>
            </a:r>
          </a:p>
          <a:p>
            <a:pPr marL="0" indent="0">
              <a:buFontTx/>
              <a:buNone/>
              <a:defRPr/>
            </a:pPr>
            <a:r>
              <a:rPr lang="en-US" altLang="en-US" dirty="0"/>
              <a:t>    individuals with it reproduce      </a:t>
            </a:r>
            <a:r>
              <a:rPr lang="en-US" altLang="en-US" dirty="0" smtClean="0"/>
              <a:t>those </a:t>
            </a:r>
            <a:r>
              <a:rPr lang="en-US" altLang="en-US" dirty="0"/>
              <a:t>without</a:t>
            </a:r>
          </a:p>
          <a:p>
            <a:pPr>
              <a:defRPr/>
            </a:pPr>
            <a:endParaRPr lang="en-US" altLang="en-US" dirty="0"/>
          </a:p>
          <a:p>
            <a:pPr>
              <a:defRPr/>
            </a:pPr>
            <a:r>
              <a:rPr lang="en-US" altLang="en-US" dirty="0"/>
              <a:t>A gene benefiting species but </a:t>
            </a:r>
            <a:r>
              <a:rPr lang="en-US" altLang="en-US" u="sng" dirty="0"/>
              <a:t>not</a:t>
            </a:r>
            <a:r>
              <a:rPr lang="en-US" altLang="en-US" dirty="0"/>
              <a:t> individual…</a:t>
            </a:r>
          </a:p>
          <a:p>
            <a:pPr marL="0" indent="0">
              <a:buFontTx/>
              <a:buNone/>
              <a:defRPr/>
            </a:pPr>
            <a:r>
              <a:rPr lang="en-US" altLang="en-US" dirty="0"/>
              <a:t>    dies out with that individual</a:t>
            </a:r>
          </a:p>
        </p:txBody>
      </p:sp>
      <p:sp>
        <p:nvSpPr>
          <p:cNvPr id="43010" name="Title 1"/>
          <p:cNvSpPr>
            <a:spLocks noGrp="1"/>
          </p:cNvSpPr>
          <p:nvPr>
            <p:ph type="title"/>
          </p:nvPr>
        </p:nvSpPr>
        <p:spPr/>
        <p:txBody>
          <a:bodyPr/>
          <a:lstStyle/>
          <a:p>
            <a:r>
              <a:rPr lang="en-US" altLang="en-US" dirty="0" smtClean="0"/>
              <a:t>Group and Kin Selection</a:t>
            </a:r>
          </a:p>
        </p:txBody>
      </p:sp>
      <p:sp>
        <p:nvSpPr>
          <p:cNvPr id="4" name="Up Arrow 1"/>
          <p:cNvSpPr>
            <a:spLocks noChangeArrowheads="1"/>
          </p:cNvSpPr>
          <p:nvPr/>
        </p:nvSpPr>
        <p:spPr bwMode="auto">
          <a:xfrm>
            <a:off x="5840413" y="1905000"/>
            <a:ext cx="484187" cy="609600"/>
          </a:xfrm>
          <a:prstGeom prst="upArrow">
            <a:avLst>
              <a:gd name="adj1" fmla="val 50000"/>
              <a:gd name="adj2" fmla="val 50046"/>
            </a:avLst>
          </a:prstGeom>
          <a:solidFill>
            <a:schemeClr val="tx1"/>
          </a:solidFill>
          <a:ln w="9525" algn="ctr">
            <a:solidFill>
              <a:schemeClr val="tx1"/>
            </a:solidFill>
            <a:round/>
            <a:headEnd/>
            <a:tailEnd/>
          </a:ln>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endParaRPr lang="en-US" altLang="en-US"/>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46</a:t>
            </a:fld>
            <a:endParaRPr lang="en-US" dirty="0"/>
          </a:p>
        </p:txBody>
      </p:sp>
    </p:spTree>
    <p:extLst>
      <p:ext uri="{BB962C8B-B14F-4D97-AF65-F5344CB8AC3E}">
        <p14:creationId xmlns:p14="http://schemas.microsoft.com/office/powerpoint/2010/main" val="38200991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752600"/>
          </a:xfrm>
        </p:spPr>
        <p:txBody>
          <a:bodyPr/>
          <a:lstStyle/>
          <a:p>
            <a:r>
              <a:rPr lang="en-US" dirty="0" smtClean="0"/>
              <a:t>How does a “bad” trait persist? “Heterozygote advantage”</a:t>
            </a:r>
            <a:endParaRPr lang="en-US" dirty="0"/>
          </a:p>
        </p:txBody>
      </p:sp>
      <p:sp>
        <p:nvSpPr>
          <p:cNvPr id="7" name="Title 1"/>
          <p:cNvSpPr txBox="1">
            <a:spLocks/>
          </p:cNvSpPr>
          <p:nvPr/>
        </p:nvSpPr>
        <p:spPr bwMode="auto">
          <a:xfrm>
            <a:off x="0" y="1524000"/>
            <a:ext cx="5105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ea typeface="ＭＳ Ｐゴシック" pitchFamily="1" charset="-128"/>
              </a:defRPr>
            </a:lvl2pPr>
            <a:lvl3pPr algn="ctr" rtl="0" eaLnBrk="0" fontAlgn="base" hangingPunct="0">
              <a:spcBef>
                <a:spcPct val="0"/>
              </a:spcBef>
              <a:spcAft>
                <a:spcPct val="0"/>
              </a:spcAft>
              <a:defRPr sz="3200" b="1">
                <a:solidFill>
                  <a:schemeClr val="tx2"/>
                </a:solidFill>
                <a:latin typeface="Arial" charset="0"/>
                <a:ea typeface="ＭＳ Ｐゴシック" pitchFamily="1" charset="-128"/>
              </a:defRPr>
            </a:lvl3pPr>
            <a:lvl4pPr algn="ctr" rtl="0" eaLnBrk="0" fontAlgn="base" hangingPunct="0">
              <a:spcBef>
                <a:spcPct val="0"/>
              </a:spcBef>
              <a:spcAft>
                <a:spcPct val="0"/>
              </a:spcAft>
              <a:defRPr sz="3200" b="1">
                <a:solidFill>
                  <a:schemeClr val="tx2"/>
                </a:solidFill>
                <a:latin typeface="Arial" charset="0"/>
                <a:ea typeface="ＭＳ Ｐゴシック" pitchFamily="1" charset="-128"/>
              </a:defRPr>
            </a:lvl4pPr>
            <a:lvl5pPr algn="ctr" rtl="0" eaLnBrk="0" fontAlgn="base" hangingPunct="0">
              <a:spcBef>
                <a:spcPct val="0"/>
              </a:spcBef>
              <a:spcAft>
                <a:spcPct val="0"/>
              </a:spcAft>
              <a:defRPr sz="3200" b="1">
                <a:solidFill>
                  <a:schemeClr val="tx2"/>
                </a:solidFill>
                <a:latin typeface="Arial" charset="0"/>
                <a:ea typeface="ＭＳ Ｐゴシック" pitchFamily="1" charset="-128"/>
              </a:defRPr>
            </a:lvl5pPr>
            <a:lvl6pPr marL="457200" algn="ctr" rtl="0" fontAlgn="base">
              <a:spcBef>
                <a:spcPct val="0"/>
              </a:spcBef>
              <a:spcAft>
                <a:spcPct val="0"/>
              </a:spcAft>
              <a:defRPr sz="3200" b="1">
                <a:solidFill>
                  <a:schemeClr val="tx2"/>
                </a:solidFill>
                <a:latin typeface="Arial" charset="0"/>
                <a:ea typeface="ＭＳ Ｐゴシック" pitchFamily="1" charset="-128"/>
              </a:defRPr>
            </a:lvl6pPr>
            <a:lvl7pPr marL="914400" algn="ctr" rtl="0" fontAlgn="base">
              <a:spcBef>
                <a:spcPct val="0"/>
              </a:spcBef>
              <a:spcAft>
                <a:spcPct val="0"/>
              </a:spcAft>
              <a:defRPr sz="3200" b="1">
                <a:solidFill>
                  <a:schemeClr val="tx2"/>
                </a:solidFill>
                <a:latin typeface="Arial" charset="0"/>
                <a:ea typeface="ＭＳ Ｐゴシック" pitchFamily="1" charset="-128"/>
              </a:defRPr>
            </a:lvl7pPr>
            <a:lvl8pPr marL="1371600" algn="ctr" rtl="0" fontAlgn="base">
              <a:spcBef>
                <a:spcPct val="0"/>
              </a:spcBef>
              <a:spcAft>
                <a:spcPct val="0"/>
              </a:spcAft>
              <a:defRPr sz="3200" b="1">
                <a:solidFill>
                  <a:schemeClr val="tx2"/>
                </a:solidFill>
                <a:latin typeface="Arial" charset="0"/>
                <a:ea typeface="ＭＳ Ｐゴシック" pitchFamily="1" charset="-128"/>
              </a:defRPr>
            </a:lvl8pPr>
            <a:lvl9pPr marL="1828800" algn="ctr" rtl="0" fontAlgn="base">
              <a:spcBef>
                <a:spcPct val="0"/>
              </a:spcBef>
              <a:spcAft>
                <a:spcPct val="0"/>
              </a:spcAft>
              <a:defRPr sz="3200" b="1">
                <a:solidFill>
                  <a:schemeClr val="tx2"/>
                </a:solidFill>
                <a:latin typeface="Arial" charset="0"/>
                <a:ea typeface="ＭＳ Ｐゴシック" pitchFamily="1" charset="-128"/>
              </a:defRPr>
            </a:lvl9pPr>
          </a:lstStyle>
          <a:p>
            <a:pPr algn="l"/>
            <a:r>
              <a:rPr lang="en-US" sz="2800" i="1" kern="0" dirty="0" smtClean="0"/>
              <a:t>Below- normal RBCs</a:t>
            </a:r>
          </a:p>
          <a:p>
            <a:pPr algn="l"/>
            <a:r>
              <a:rPr lang="en-US" sz="2800" i="1" kern="0" dirty="0" smtClean="0"/>
              <a:t>Right- RBCs in sickle cell</a:t>
            </a:r>
          </a:p>
          <a:p>
            <a:pPr algn="l"/>
            <a:r>
              <a:rPr lang="en-US" sz="2800" i="1" kern="0" dirty="0"/>
              <a:t> </a:t>
            </a:r>
            <a:r>
              <a:rPr lang="en-US" sz="2800" i="1" kern="0" dirty="0" smtClean="0"/>
              <a:t>   crisis- block capillaries-</a:t>
            </a:r>
          </a:p>
          <a:p>
            <a:pPr algn="l"/>
            <a:r>
              <a:rPr lang="en-US" sz="2800" i="1" kern="0" dirty="0" smtClean="0"/>
              <a:t>BUT resist malaria also</a:t>
            </a:r>
          </a:p>
          <a:p>
            <a:endParaRPr lang="en-US" kern="0" dirty="0"/>
          </a:p>
        </p:txBody>
      </p:sp>
      <p:sp>
        <p:nvSpPr>
          <p:cNvPr id="8" name="Title 1"/>
          <p:cNvSpPr txBox="1">
            <a:spLocks/>
          </p:cNvSpPr>
          <p:nvPr/>
        </p:nvSpPr>
        <p:spPr bwMode="auto">
          <a:xfrm>
            <a:off x="0" y="6553200"/>
            <a:ext cx="9144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ea typeface="ＭＳ Ｐゴシック" pitchFamily="1" charset="-128"/>
              </a:defRPr>
            </a:lvl2pPr>
            <a:lvl3pPr algn="ctr" rtl="0" eaLnBrk="0" fontAlgn="base" hangingPunct="0">
              <a:spcBef>
                <a:spcPct val="0"/>
              </a:spcBef>
              <a:spcAft>
                <a:spcPct val="0"/>
              </a:spcAft>
              <a:defRPr sz="3200" b="1">
                <a:solidFill>
                  <a:schemeClr val="tx2"/>
                </a:solidFill>
                <a:latin typeface="Arial" charset="0"/>
                <a:ea typeface="ＭＳ Ｐゴシック" pitchFamily="1" charset="-128"/>
              </a:defRPr>
            </a:lvl3pPr>
            <a:lvl4pPr algn="ctr" rtl="0" eaLnBrk="0" fontAlgn="base" hangingPunct="0">
              <a:spcBef>
                <a:spcPct val="0"/>
              </a:spcBef>
              <a:spcAft>
                <a:spcPct val="0"/>
              </a:spcAft>
              <a:defRPr sz="3200" b="1">
                <a:solidFill>
                  <a:schemeClr val="tx2"/>
                </a:solidFill>
                <a:latin typeface="Arial" charset="0"/>
                <a:ea typeface="ＭＳ Ｐゴシック" pitchFamily="1" charset="-128"/>
              </a:defRPr>
            </a:lvl4pPr>
            <a:lvl5pPr algn="ctr" rtl="0" eaLnBrk="0" fontAlgn="base" hangingPunct="0">
              <a:spcBef>
                <a:spcPct val="0"/>
              </a:spcBef>
              <a:spcAft>
                <a:spcPct val="0"/>
              </a:spcAft>
              <a:defRPr sz="3200" b="1">
                <a:solidFill>
                  <a:schemeClr val="tx2"/>
                </a:solidFill>
                <a:latin typeface="Arial" charset="0"/>
                <a:ea typeface="ＭＳ Ｐゴシック" pitchFamily="1" charset="-128"/>
              </a:defRPr>
            </a:lvl5pPr>
            <a:lvl6pPr marL="457200" algn="ctr" rtl="0" fontAlgn="base">
              <a:spcBef>
                <a:spcPct val="0"/>
              </a:spcBef>
              <a:spcAft>
                <a:spcPct val="0"/>
              </a:spcAft>
              <a:defRPr sz="3200" b="1">
                <a:solidFill>
                  <a:schemeClr val="tx2"/>
                </a:solidFill>
                <a:latin typeface="Arial" charset="0"/>
                <a:ea typeface="ＭＳ Ｐゴシック" pitchFamily="1" charset="-128"/>
              </a:defRPr>
            </a:lvl6pPr>
            <a:lvl7pPr marL="914400" algn="ctr" rtl="0" fontAlgn="base">
              <a:spcBef>
                <a:spcPct val="0"/>
              </a:spcBef>
              <a:spcAft>
                <a:spcPct val="0"/>
              </a:spcAft>
              <a:defRPr sz="3200" b="1">
                <a:solidFill>
                  <a:schemeClr val="tx2"/>
                </a:solidFill>
                <a:latin typeface="Arial" charset="0"/>
                <a:ea typeface="ＭＳ Ｐゴシック" pitchFamily="1" charset="-128"/>
              </a:defRPr>
            </a:lvl7pPr>
            <a:lvl8pPr marL="1371600" algn="ctr" rtl="0" fontAlgn="base">
              <a:spcBef>
                <a:spcPct val="0"/>
              </a:spcBef>
              <a:spcAft>
                <a:spcPct val="0"/>
              </a:spcAft>
              <a:defRPr sz="3200" b="1">
                <a:solidFill>
                  <a:schemeClr val="tx2"/>
                </a:solidFill>
                <a:latin typeface="Arial" charset="0"/>
                <a:ea typeface="ＭＳ Ｐゴシック" pitchFamily="1" charset="-128"/>
              </a:defRPr>
            </a:lvl8pPr>
            <a:lvl9pPr marL="1828800" algn="ctr" rtl="0" fontAlgn="base">
              <a:spcBef>
                <a:spcPct val="0"/>
              </a:spcBef>
              <a:spcAft>
                <a:spcPct val="0"/>
              </a:spcAft>
              <a:defRPr sz="3200" b="1">
                <a:solidFill>
                  <a:schemeClr val="tx2"/>
                </a:solidFill>
                <a:latin typeface="Arial" charset="0"/>
                <a:ea typeface="ＭＳ Ｐゴシック" pitchFamily="1" charset="-128"/>
              </a:defRPr>
            </a:lvl9pPr>
          </a:lstStyle>
          <a:p>
            <a:r>
              <a:rPr lang="en-US" sz="1600" kern="0" dirty="0" smtClean="0"/>
              <a:t>Photos (#6,29,30) from</a:t>
            </a:r>
            <a:r>
              <a:rPr lang="en-US" sz="1600" kern="0" dirty="0"/>
              <a:t>: http://library.med.utah.edu/WebPath/HEMEHTML/HEMEIDX.html#3</a:t>
            </a:r>
            <a:endParaRPr lang="en-US" kern="0" dirty="0"/>
          </a:p>
        </p:txBody>
      </p:sp>
      <p:sp>
        <p:nvSpPr>
          <p:cNvPr id="3" name="Slide Number Placeholder 2"/>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47</a:t>
            </a:fld>
            <a:endParaRPr lang="en-US" dirty="0"/>
          </a:p>
        </p:txBody>
      </p:sp>
      <p:sp>
        <p:nvSpPr>
          <p:cNvPr id="5" name="Content Placeholder 4"/>
          <p:cNvSpPr>
            <a:spLocks noGrp="1"/>
          </p:cNvSpPr>
          <p:nvPr>
            <p:ph idx="1"/>
          </p:nvPr>
        </p:nvSpPr>
        <p:spPr/>
        <p:txBody>
          <a:bodyPr anchor="ctr"/>
          <a:lstStyle/>
          <a:p>
            <a:pPr marL="0" indent="0" algn="ctr">
              <a:buNone/>
            </a:pPr>
            <a:r>
              <a:rPr lang="en-US" b="1" dirty="0">
                <a:solidFill>
                  <a:srgbClr val="00B050"/>
                </a:solidFill>
              </a:rPr>
              <a:t>[Images </a:t>
            </a:r>
            <a:r>
              <a:rPr lang="en-US" b="1" dirty="0" smtClean="0">
                <a:solidFill>
                  <a:srgbClr val="00B050"/>
                </a:solidFill>
              </a:rPr>
              <a:t>removed-</a:t>
            </a:r>
          </a:p>
          <a:p>
            <a:pPr marL="0" indent="0" algn="ctr">
              <a:buNone/>
            </a:pPr>
            <a:r>
              <a:rPr lang="en-US" b="1" dirty="0" smtClean="0">
                <a:solidFill>
                  <a:srgbClr val="00B050"/>
                </a:solidFill>
              </a:rPr>
              <a:t>see </a:t>
            </a:r>
            <a:r>
              <a:rPr lang="en-US" b="1" dirty="0">
                <a:solidFill>
                  <a:srgbClr val="00B050"/>
                </a:solidFill>
              </a:rPr>
              <a:t>website]</a:t>
            </a:r>
            <a:endParaRPr lang="en-US" b="1" dirty="0">
              <a:solidFill>
                <a:srgbClr val="00B050"/>
              </a:solidFill>
            </a:endParaRPr>
          </a:p>
        </p:txBody>
      </p:sp>
    </p:spTree>
    <p:extLst>
      <p:ext uri="{BB962C8B-B14F-4D97-AF65-F5344CB8AC3E}">
        <p14:creationId xmlns:p14="http://schemas.microsoft.com/office/powerpoint/2010/main" val="263960895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Content Placeholder 2"/>
          <p:cNvSpPr>
            <a:spLocks noGrp="1"/>
          </p:cNvSpPr>
          <p:nvPr>
            <p:ph idx="1"/>
          </p:nvPr>
        </p:nvSpPr>
        <p:spPr>
          <a:xfrm>
            <a:off x="228600" y="1410590"/>
            <a:ext cx="8686800" cy="5295010"/>
          </a:xfrm>
        </p:spPr>
        <p:txBody>
          <a:bodyPr/>
          <a:lstStyle/>
          <a:p>
            <a:r>
              <a:rPr lang="en-US" altLang="en-US" dirty="0">
                <a:solidFill>
                  <a:srgbClr val="FF0000"/>
                </a:solidFill>
              </a:rPr>
              <a:t>Group selection</a:t>
            </a:r>
            <a:endParaRPr lang="en-US" altLang="en-US" dirty="0"/>
          </a:p>
          <a:p>
            <a:pPr lvl="1"/>
            <a:r>
              <a:rPr lang="en-US" altLang="en-US" sz="3200" dirty="0"/>
              <a:t>controversial hypothesis</a:t>
            </a:r>
          </a:p>
          <a:p>
            <a:pPr lvl="1"/>
            <a:r>
              <a:rPr lang="en-US" altLang="en-US" sz="3200" dirty="0"/>
              <a:t>states that altruistic groups survive better than less cooperative ones</a:t>
            </a:r>
          </a:p>
          <a:p>
            <a:pPr lvl="1"/>
            <a:endParaRPr lang="en-US" altLang="en-US" sz="2000" dirty="0"/>
          </a:p>
          <a:p>
            <a:r>
              <a:rPr lang="en-US" altLang="en-US" dirty="0">
                <a:solidFill>
                  <a:srgbClr val="FF0000"/>
                </a:solidFill>
              </a:rPr>
              <a:t>Kin selection</a:t>
            </a:r>
          </a:p>
          <a:p>
            <a:pPr lvl="1"/>
            <a:r>
              <a:rPr lang="en-US" altLang="en-US" sz="3200" dirty="0"/>
              <a:t>m</a:t>
            </a:r>
            <a:r>
              <a:rPr lang="en-US" altLang="en-US" sz="3200" dirty="0" smtClean="0"/>
              <a:t>ore plausible</a:t>
            </a:r>
            <a:endParaRPr lang="en-US" altLang="en-US" sz="3200" dirty="0"/>
          </a:p>
          <a:p>
            <a:pPr lvl="1"/>
            <a:r>
              <a:rPr lang="en-US" altLang="en-US" sz="3200" dirty="0"/>
              <a:t>selection for genes that benefit individual’s relatives</a:t>
            </a:r>
          </a:p>
        </p:txBody>
      </p:sp>
      <p:sp>
        <p:nvSpPr>
          <p:cNvPr id="43010" name="Title 1"/>
          <p:cNvSpPr>
            <a:spLocks noGrp="1"/>
          </p:cNvSpPr>
          <p:nvPr>
            <p:ph type="title"/>
          </p:nvPr>
        </p:nvSpPr>
        <p:spPr/>
        <p:txBody>
          <a:bodyPr/>
          <a:lstStyle/>
          <a:p>
            <a:r>
              <a:rPr lang="en-US" altLang="en-US" dirty="0" smtClean="0"/>
              <a:t>Group and Kin Selection (</a:t>
            </a:r>
            <a:r>
              <a:rPr lang="en-US" altLang="en-US" dirty="0" err="1" smtClean="0"/>
              <a:t>cont</a:t>
            </a:r>
            <a:r>
              <a:rPr lang="en-US" altLang="en-US" dirty="0" smtClean="0"/>
              <a: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48</a:t>
            </a:fld>
            <a:endParaRPr lang="en-US" dirty="0"/>
          </a:p>
        </p:txBody>
      </p:sp>
    </p:spTree>
    <p:extLst>
      <p:ext uri="{BB962C8B-B14F-4D97-AF65-F5344CB8AC3E}">
        <p14:creationId xmlns:p14="http://schemas.microsoft.com/office/powerpoint/2010/main" val="52113509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304800" y="1410590"/>
            <a:ext cx="8534400" cy="5295010"/>
          </a:xfrm>
        </p:spPr>
        <p:txBody>
          <a:bodyPr/>
          <a:lstStyle/>
          <a:p>
            <a:r>
              <a:rPr lang="en-US" altLang="en-US" dirty="0">
                <a:solidFill>
                  <a:srgbClr val="FF0000"/>
                </a:solidFill>
              </a:rPr>
              <a:t>Reciprocal altruism</a:t>
            </a:r>
          </a:p>
          <a:p>
            <a:pPr lvl="1"/>
            <a:r>
              <a:rPr lang="en-US" altLang="en-US" sz="3200" dirty="0"/>
              <a:t>individuals help those that will return favor</a:t>
            </a:r>
          </a:p>
          <a:p>
            <a:pPr lvl="1"/>
            <a:endParaRPr lang="en-US" altLang="en-US" sz="1400" dirty="0"/>
          </a:p>
          <a:p>
            <a:r>
              <a:rPr lang="en-US" altLang="en-US" dirty="0"/>
              <a:t>Building reputation for helpfulness only works:</a:t>
            </a:r>
          </a:p>
          <a:p>
            <a:pPr lvl="1"/>
            <a:r>
              <a:rPr lang="en-US" altLang="en-US" sz="3200" dirty="0"/>
              <a:t>if others are willing to cooperate</a:t>
            </a:r>
          </a:p>
          <a:p>
            <a:pPr lvl="1"/>
            <a:r>
              <a:rPr lang="en-US" altLang="en-US" sz="3200" dirty="0"/>
              <a:t>if individuals recognize each other</a:t>
            </a:r>
          </a:p>
          <a:p>
            <a:endParaRPr lang="en-US" altLang="en-US" dirty="0"/>
          </a:p>
          <a:p>
            <a:pPr marL="0" lvl="2" indent="0" algn="r">
              <a:buFontTx/>
              <a:buNone/>
            </a:pPr>
            <a:r>
              <a:rPr lang="en-US" altLang="en-US" dirty="0">
                <a:sym typeface="Wingdings" pitchFamily="2" charset="2"/>
              </a:rPr>
              <a:t>		</a:t>
            </a:r>
            <a:r>
              <a:rPr lang="en-US" altLang="en-US" sz="2800" dirty="0">
                <a:sym typeface="Wingdings" pitchFamily="2" charset="2"/>
              </a:rPr>
              <a:t> </a:t>
            </a:r>
            <a:r>
              <a:rPr lang="en-US" altLang="en-US" sz="2800" dirty="0">
                <a:solidFill>
                  <a:srgbClr val="00B050"/>
                </a:solidFill>
              </a:rPr>
              <a:t>Altruism video from Cengage</a:t>
            </a:r>
            <a:endParaRPr lang="en-US" altLang="en-US" dirty="0">
              <a:solidFill>
                <a:srgbClr val="00B050"/>
              </a:solidFill>
            </a:endParaRPr>
          </a:p>
        </p:txBody>
      </p:sp>
      <p:sp>
        <p:nvSpPr>
          <p:cNvPr id="44034" name="Title 1"/>
          <p:cNvSpPr>
            <a:spLocks noGrp="1"/>
          </p:cNvSpPr>
          <p:nvPr>
            <p:ph type="title"/>
          </p:nvPr>
        </p:nvSpPr>
        <p:spPr/>
        <p:txBody>
          <a:bodyPr/>
          <a:lstStyle/>
          <a:p>
            <a:r>
              <a:rPr lang="en-US" altLang="en-US" dirty="0"/>
              <a:t>Reciprocal </a:t>
            </a:r>
            <a:r>
              <a:rPr lang="en-US" altLang="en-US" dirty="0" smtClean="0"/>
              <a:t>Altruism</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49</a:t>
            </a:fld>
            <a:endParaRPr lang="en-US" dirty="0"/>
          </a:p>
        </p:txBody>
      </p:sp>
    </p:spTree>
    <p:extLst>
      <p:ext uri="{BB962C8B-B14F-4D97-AF65-F5344CB8AC3E}">
        <p14:creationId xmlns:p14="http://schemas.microsoft.com/office/powerpoint/2010/main" val="41385147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p:txBody>
          <a:bodyPr/>
          <a:lstStyle/>
          <a:p>
            <a:r>
              <a:rPr lang="en-US" altLang="en-US" dirty="0" smtClean="0"/>
              <a:t>A Genetics Contribution to Facial Expression</a:t>
            </a:r>
          </a:p>
        </p:txBody>
      </p:sp>
      <p:pic>
        <p:nvPicPr>
          <p:cNvPr id="2" name="Picture 1" descr="A contact sheet shows two columns of photos, with seven in each. It compares the facial expressions, especially smiling and frowning, of a set of four different people. "/>
          <p:cNvPicPr>
            <a:picLocks noChangeAspect="1"/>
          </p:cNvPicPr>
          <p:nvPr/>
        </p:nvPicPr>
        <p:blipFill>
          <a:blip r:embed="rId3"/>
          <a:stretch>
            <a:fillRect/>
          </a:stretch>
        </p:blipFill>
        <p:spPr>
          <a:xfrm>
            <a:off x="609600" y="1371600"/>
            <a:ext cx="3743325" cy="4295775"/>
          </a:xfrm>
          <a:prstGeom prst="rect">
            <a:avLst/>
          </a:prstGeom>
        </p:spPr>
      </p:pic>
      <p:pic>
        <p:nvPicPr>
          <p:cNvPr id="3" name="Picture 2" descr="A contact sheet shows two columns of photos, with seven in each. It compares the facial expressions, especially smiling and frowning, of a set of four different people. "/>
          <p:cNvPicPr>
            <a:picLocks noChangeAspect="1"/>
          </p:cNvPicPr>
          <p:nvPr/>
        </p:nvPicPr>
        <p:blipFill>
          <a:blip r:embed="rId4"/>
          <a:stretch>
            <a:fillRect/>
          </a:stretch>
        </p:blipFill>
        <p:spPr>
          <a:xfrm>
            <a:off x="4740025" y="1417320"/>
            <a:ext cx="3286222" cy="2468880"/>
          </a:xfrm>
          <a:prstGeom prst="rect">
            <a:avLst/>
          </a:prstGeom>
        </p:spPr>
      </p:pic>
      <p:pic>
        <p:nvPicPr>
          <p:cNvPr id="8" name="Picture 7" descr="A contact sheet shows two columns of photos, with seven in each. It compares the facial expressions, especially smiling and frowning, of a set of four different people. "/>
          <p:cNvPicPr>
            <a:picLocks noChangeAspect="1"/>
          </p:cNvPicPr>
          <p:nvPr/>
        </p:nvPicPr>
        <p:blipFill>
          <a:blip r:embed="rId5"/>
          <a:stretch>
            <a:fillRect/>
          </a:stretch>
        </p:blipFill>
        <p:spPr>
          <a:xfrm>
            <a:off x="4683369" y="3962400"/>
            <a:ext cx="3342878" cy="2560320"/>
          </a:xfrm>
          <a:prstGeom prst="rect">
            <a:avLst/>
          </a:prstGeom>
        </p:spPr>
      </p:pic>
      <p:sp>
        <p:nvSpPr>
          <p:cNvPr id="4" name="TextBox 3"/>
          <p:cNvSpPr txBox="1"/>
          <p:nvPr/>
        </p:nvSpPr>
        <p:spPr>
          <a:xfrm>
            <a:off x="76200" y="5715000"/>
            <a:ext cx="4607169" cy="1077218"/>
          </a:xfrm>
          <a:prstGeom prst="rect">
            <a:avLst/>
          </a:prstGeom>
          <a:solidFill>
            <a:schemeClr val="bg1"/>
          </a:solidFill>
        </p:spPr>
        <p:txBody>
          <a:bodyPr wrap="square" rtlCol="0">
            <a:spAutoFit/>
          </a:bodyPr>
          <a:lstStyle/>
          <a:p>
            <a:r>
              <a:rPr lang="en-US" sz="1600" b="1" dirty="0">
                <a:cs typeface="Arial" panose="020B0604020202020204" pitchFamily="34" charset="0"/>
              </a:rPr>
              <a:t>Figure 4.1 Facial expressions by people born blind (left) and their sighted relatives (right)</a:t>
            </a:r>
          </a:p>
          <a:p>
            <a:r>
              <a:rPr lang="en-US" sz="1600" dirty="0"/>
              <a:t>The similarities imply a genetic contribution to facial expressions</a:t>
            </a:r>
            <a:r>
              <a:rPr lang="en-US" sz="1600" dirty="0" smtClean="0"/>
              <a:t>.</a:t>
            </a:r>
            <a:endParaRPr lang="en-US" sz="1600" dirty="0"/>
          </a:p>
        </p:txBody>
      </p:sp>
      <p:sp>
        <p:nvSpPr>
          <p:cNvPr id="5" name="Slide Number Placeholder 4"/>
          <p:cNvSpPr>
            <a:spLocks noGrp="1"/>
          </p:cNvSpPr>
          <p:nvPr>
            <p:ph type="sldNum" sz="quarter" idx="12"/>
          </p:nvPr>
        </p:nvSpPr>
        <p:spPr/>
        <p:txBody>
          <a:bodyPr/>
          <a:lstStyle/>
          <a:p>
            <a:pPr>
              <a:defRPr/>
            </a:pPr>
            <a:fld id="{82FAD20F-7F3B-4310-9FE7-99DF68270456}" type="slidenum">
              <a:rPr lang="en-US" smtClean="0"/>
              <a:pPr>
                <a:defRPr/>
              </a:pPr>
              <a:t>5</a:t>
            </a:fld>
            <a:endParaRPr lang="en-US" dirty="0"/>
          </a:p>
        </p:txBody>
      </p:sp>
    </p:spTree>
    <p:extLst>
      <p:ext uri="{BB962C8B-B14F-4D97-AF65-F5344CB8AC3E}">
        <p14:creationId xmlns:p14="http://schemas.microsoft.com/office/powerpoint/2010/main" val="38456783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Brain development depends upon:</a:t>
            </a:r>
          </a:p>
          <a:p>
            <a:pPr lvl="1"/>
            <a:r>
              <a:rPr lang="en-US" sz="3200" dirty="0" smtClean="0"/>
              <a:t>Maturation</a:t>
            </a:r>
          </a:p>
          <a:p>
            <a:pPr lvl="1"/>
            <a:r>
              <a:rPr lang="en-US" sz="3200" dirty="0" smtClean="0"/>
              <a:t>Learning</a:t>
            </a:r>
          </a:p>
          <a:p>
            <a:pPr lvl="1"/>
            <a:endParaRPr lang="en-US" sz="1600" dirty="0" smtClean="0"/>
          </a:p>
          <a:p>
            <a:r>
              <a:rPr lang="en-US" dirty="0" smtClean="0"/>
              <a:t>We can refine this understanding by learning how:</a:t>
            </a:r>
          </a:p>
          <a:p>
            <a:pPr lvl="1"/>
            <a:r>
              <a:rPr lang="en-US" sz="3200" dirty="0" smtClean="0"/>
              <a:t>Neurons develop</a:t>
            </a:r>
          </a:p>
          <a:p>
            <a:pPr lvl="1"/>
            <a:r>
              <a:rPr lang="en-US" sz="3200" dirty="0" smtClean="0"/>
              <a:t>Their axons connect</a:t>
            </a:r>
          </a:p>
          <a:p>
            <a:pPr lvl="1"/>
            <a:r>
              <a:rPr lang="en-US" sz="3200" dirty="0" smtClean="0"/>
              <a:t>Experience modifies development</a:t>
            </a:r>
            <a:endParaRPr lang="en-US" sz="3200" dirty="0"/>
          </a:p>
        </p:txBody>
      </p:sp>
      <p:sp>
        <p:nvSpPr>
          <p:cNvPr id="2" name="Title 1"/>
          <p:cNvSpPr>
            <a:spLocks noGrp="1"/>
          </p:cNvSpPr>
          <p:nvPr>
            <p:ph type="title"/>
          </p:nvPr>
        </p:nvSpPr>
        <p:spPr/>
        <p:txBody>
          <a:bodyPr/>
          <a:lstStyle/>
          <a:p>
            <a:r>
              <a:rPr lang="en-US" dirty="0" smtClean="0"/>
              <a:t>4.2 Development of the Brain</a:t>
            </a:r>
            <a:endParaRPr lang="en-US" dirty="0"/>
          </a:p>
        </p:txBody>
      </p:sp>
      <p:sp>
        <p:nvSpPr>
          <p:cNvPr id="4" name="Slide Number Placeholder 3"/>
          <p:cNvSpPr>
            <a:spLocks noGrp="1"/>
          </p:cNvSpPr>
          <p:nvPr>
            <p:ph type="sldNum" sz="quarter" idx="12"/>
          </p:nvPr>
        </p:nvSpPr>
        <p:spPr/>
        <p:txBody>
          <a:bodyPr/>
          <a:lstStyle/>
          <a:p>
            <a:pPr>
              <a:defRPr/>
            </a:pPr>
            <a:fld id="{82FAD20F-7F3B-4310-9FE7-99DF68270456}" type="slidenum">
              <a:rPr lang="en-US" smtClean="0"/>
              <a:pPr>
                <a:defRPr/>
              </a:pPr>
              <a:t>50</a:t>
            </a:fld>
            <a:endParaRPr lang="en-US" dirty="0"/>
          </a:p>
        </p:txBody>
      </p:sp>
    </p:spTree>
    <p:extLst>
      <p:ext uri="{BB962C8B-B14F-4D97-AF65-F5344CB8AC3E}">
        <p14:creationId xmlns:p14="http://schemas.microsoft.com/office/powerpoint/2010/main" val="57113812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idx="1"/>
          </p:nvPr>
        </p:nvSpPr>
        <p:spPr>
          <a:xfrm>
            <a:off x="152400" y="1410590"/>
            <a:ext cx="8763000" cy="5295010"/>
          </a:xfrm>
        </p:spPr>
        <p:txBody>
          <a:bodyPr/>
          <a:lstStyle/>
          <a:p>
            <a:r>
              <a:rPr lang="en-US" altLang="en-US" dirty="0"/>
              <a:t>Human central nervous system begins to form when embryo is ~2 weeks old</a:t>
            </a:r>
          </a:p>
          <a:p>
            <a:endParaRPr lang="en-US" altLang="en-US" sz="1400" dirty="0"/>
          </a:p>
          <a:p>
            <a:pPr lvl="1"/>
            <a:r>
              <a:rPr lang="en-US" altLang="en-US" dirty="0"/>
              <a:t>Dorsal surface thickens, forms neural tube surrounding fluid filled cavity</a:t>
            </a:r>
          </a:p>
          <a:p>
            <a:pPr lvl="1"/>
            <a:endParaRPr lang="en-US" altLang="en-US" sz="1400" dirty="0"/>
          </a:p>
          <a:p>
            <a:pPr lvl="1"/>
            <a:r>
              <a:rPr lang="en-US" altLang="en-US" dirty="0"/>
              <a:t>Forward end enlarges</a:t>
            </a:r>
          </a:p>
          <a:p>
            <a:pPr lvl="2">
              <a:buFont typeface="Wingdings"/>
              <a:buChar char="à"/>
            </a:pPr>
            <a:r>
              <a:rPr lang="en-US" altLang="en-US" sz="2800" dirty="0"/>
              <a:t>differentiates: hindbrain, midbrain, &amp; forebrain</a:t>
            </a:r>
          </a:p>
          <a:p>
            <a:pPr marL="914400" lvl="2" indent="0">
              <a:buNone/>
            </a:pPr>
            <a:endParaRPr lang="en-US" altLang="en-US" sz="1400" dirty="0"/>
          </a:p>
          <a:p>
            <a:pPr lvl="1"/>
            <a:r>
              <a:rPr lang="en-US" altLang="en-US" dirty="0"/>
              <a:t>Rest of neural tube becomes spinal cord</a:t>
            </a:r>
          </a:p>
        </p:txBody>
      </p:sp>
      <p:sp>
        <p:nvSpPr>
          <p:cNvPr id="4098" name="Rectangle 2"/>
          <p:cNvSpPr>
            <a:spLocks noGrp="1" noChangeArrowheads="1"/>
          </p:cNvSpPr>
          <p:nvPr>
            <p:ph type="title"/>
          </p:nvPr>
        </p:nvSpPr>
        <p:spPr>
          <a:solidFill>
            <a:srgbClr val="FFFF00"/>
          </a:solidFill>
        </p:spPr>
        <p:txBody>
          <a:bodyPr/>
          <a:lstStyle/>
          <a:p>
            <a:r>
              <a:rPr lang="en-US" altLang="en-US" dirty="0" smtClean="0"/>
              <a:t>Maturation of the Vertebrate Brain</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51</a:t>
            </a:fld>
            <a:endParaRPr lang="en-US" dirty="0"/>
          </a:p>
        </p:txBody>
      </p:sp>
    </p:spTree>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ur illustrations-(a), (b), (c), and (d)-depict the early central nervous system. (a) shows the bilateral neural plate; in (b) the edges of the neural plate folds to form a groove; (c) shows the outer borders of the neural plate fuses together along the median line; and (d) shows a tube formed by fusing the borders of the neural plate leaving an opening in the upper and the lower part. Parts are labeled in the illustrations as follows: Neural Plate, Neural Fold, and Neural groove in (b) and (c), Developing heart bulge (near the upper end) and Neural tube in (c) and (d), and Future brain (upper end) in (d)."/>
          <p:cNvPicPr>
            <a:picLocks noChangeAspect="1"/>
          </p:cNvPicPr>
          <p:nvPr/>
        </p:nvPicPr>
        <p:blipFill>
          <a:blip r:embed="rId3"/>
          <a:stretch>
            <a:fillRect/>
          </a:stretch>
        </p:blipFill>
        <p:spPr>
          <a:xfrm>
            <a:off x="673735" y="1524000"/>
            <a:ext cx="7796531" cy="4176713"/>
          </a:xfrm>
          <a:prstGeom prst="rect">
            <a:avLst/>
          </a:prstGeom>
        </p:spPr>
      </p:pic>
      <p:sp>
        <p:nvSpPr>
          <p:cNvPr id="3" name="Rectangle 2"/>
          <p:cNvSpPr>
            <a:spLocks noGrp="1" noChangeArrowheads="1"/>
          </p:cNvSpPr>
          <p:nvPr>
            <p:ph type="title"/>
          </p:nvPr>
        </p:nvSpPr>
        <p:spPr>
          <a:solidFill>
            <a:srgbClr val="FFFF00"/>
          </a:solidFill>
        </p:spPr>
        <p:txBody>
          <a:bodyPr/>
          <a:lstStyle/>
          <a:p>
            <a:r>
              <a:rPr lang="en-US" altLang="en-US" dirty="0" smtClean="0"/>
              <a:t>Early Development of the H</a:t>
            </a:r>
            <a:r>
              <a:rPr lang="en-US" dirty="0" smtClean="0"/>
              <a:t>uman Central Nervous System </a:t>
            </a:r>
            <a:r>
              <a:rPr lang="en-US" sz="2400" dirty="0" smtClean="0"/>
              <a:t>(Figure 4.9)</a:t>
            </a:r>
            <a:endParaRPr lang="en-US" sz="2400" dirty="0"/>
          </a:p>
        </p:txBody>
      </p:sp>
      <p:sp>
        <p:nvSpPr>
          <p:cNvPr id="4" name="TextBox 3"/>
          <p:cNvSpPr txBox="1"/>
          <p:nvPr/>
        </p:nvSpPr>
        <p:spPr>
          <a:xfrm>
            <a:off x="661669" y="5715000"/>
            <a:ext cx="7796531" cy="584775"/>
          </a:xfrm>
          <a:prstGeom prst="rect">
            <a:avLst/>
          </a:prstGeom>
          <a:noFill/>
          <a:ln>
            <a:solidFill>
              <a:schemeClr val="tx1"/>
            </a:solidFill>
          </a:ln>
        </p:spPr>
        <p:txBody>
          <a:bodyPr wrap="square" rtlCol="0">
            <a:spAutoFit/>
          </a:bodyPr>
          <a:lstStyle/>
          <a:p>
            <a:r>
              <a:rPr lang="en-US" sz="1600" dirty="0"/>
              <a:t>The brain and spinal cord begin as folding lips surrounding a fluid-filled canal. The stages shown occur at approximately 2 to 3 weeks after conception. </a:t>
            </a:r>
          </a:p>
        </p:txBody>
      </p:sp>
      <p:sp>
        <p:nvSpPr>
          <p:cNvPr id="5" name="Slide Number Placeholder 4"/>
          <p:cNvSpPr>
            <a:spLocks noGrp="1"/>
          </p:cNvSpPr>
          <p:nvPr>
            <p:ph type="sldNum" sz="quarter" idx="12"/>
          </p:nvPr>
        </p:nvSpPr>
        <p:spPr/>
        <p:txBody>
          <a:bodyPr/>
          <a:lstStyle/>
          <a:p>
            <a:pPr>
              <a:defRPr/>
            </a:pPr>
            <a:fld id="{82FAD20F-7F3B-4310-9FE7-99DF68270456}" type="slidenum">
              <a:rPr lang="en-US" smtClean="0"/>
              <a:pPr>
                <a:defRPr/>
              </a:pPr>
              <a:t>52</a:t>
            </a:fld>
            <a:endParaRPr lang="en-US" dirty="0"/>
          </a:p>
        </p:txBody>
      </p:sp>
    </p:spTree>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illustration shows developmental stages-3, 7, 11 weeks, and at birth-of human brain. In three weeks, the anterior end of the neural tube begins to expand forming the three brain vesicles, or pouches, which extends into a tube. The three pouches are labeled as Forebrain, Midbrain, Hindbrain, and the extension is labeled as Spinal cord. There is a hint of gray matter in the hindbrain. In seven weeks, the three brain vesicles develop rapidly and form ridges differentiating each vesicles. Cranial nerves are also formed during this period. In 11 weeks, the growth continues, and the brain becomes more compact. The forebrain dominates the majority of the area pushing midbrain and hindbrain downward. At birth the forebrain is grown and overlies on midbrain (hidden) and cerebellum. The medulla run from beneath the forebrain. "/>
          <p:cNvPicPr>
            <a:picLocks noChangeAspect="1"/>
          </p:cNvPicPr>
          <p:nvPr/>
        </p:nvPicPr>
        <p:blipFill>
          <a:blip r:embed="rId3"/>
          <a:stretch>
            <a:fillRect/>
          </a:stretch>
        </p:blipFill>
        <p:spPr>
          <a:xfrm>
            <a:off x="762000" y="76200"/>
            <a:ext cx="7322142" cy="6309360"/>
          </a:xfrm>
          <a:prstGeom prst="rect">
            <a:avLst/>
          </a:prstGeom>
        </p:spPr>
      </p:pic>
      <p:sp>
        <p:nvSpPr>
          <p:cNvPr id="3" name="TextBox 2"/>
          <p:cNvSpPr txBox="1"/>
          <p:nvPr/>
        </p:nvSpPr>
        <p:spPr>
          <a:xfrm>
            <a:off x="2133600" y="6172200"/>
            <a:ext cx="6934200" cy="584775"/>
          </a:xfrm>
          <a:prstGeom prst="rect">
            <a:avLst/>
          </a:prstGeom>
          <a:noFill/>
          <a:ln>
            <a:solidFill>
              <a:schemeClr val="tx1"/>
            </a:solidFill>
          </a:ln>
        </p:spPr>
        <p:txBody>
          <a:bodyPr wrap="square" rtlCol="0">
            <a:spAutoFit/>
          </a:bodyPr>
          <a:lstStyle/>
          <a:p>
            <a:r>
              <a:rPr lang="en-US" sz="1600" b="1" dirty="0"/>
              <a:t>Figure 4.10 Human brain at four stages of </a:t>
            </a:r>
            <a:r>
              <a:rPr lang="en-US" sz="1600" b="1" dirty="0" smtClean="0"/>
              <a:t>development	</a:t>
            </a:r>
            <a:r>
              <a:rPr lang="en-US" sz="1600" dirty="0" smtClean="0"/>
              <a:t>The </a:t>
            </a:r>
            <a:r>
              <a:rPr lang="en-US" sz="1600" dirty="0"/>
              <a:t>growing forebrain quickly surrounds the midbrain and part of the hindbrain. </a:t>
            </a:r>
          </a:p>
        </p:txBody>
      </p:sp>
      <p:sp>
        <p:nvSpPr>
          <p:cNvPr id="4" name="Slide Number Placeholder 3"/>
          <p:cNvSpPr>
            <a:spLocks noGrp="1"/>
          </p:cNvSpPr>
          <p:nvPr>
            <p:ph type="sldNum" sz="quarter" idx="12"/>
          </p:nvPr>
        </p:nvSpPr>
        <p:spPr>
          <a:xfrm>
            <a:off x="7010400" y="6492875"/>
            <a:ext cx="2133600" cy="365125"/>
          </a:xfrm>
        </p:spPr>
        <p:txBody>
          <a:bodyPr/>
          <a:lstStyle/>
          <a:p>
            <a:pPr>
              <a:defRPr/>
            </a:pPr>
            <a:fld id="{04BE63F4-A616-4BB9-A31E-CBB37186DD9F}" type="slidenum">
              <a:rPr lang="en-US" smtClean="0"/>
              <a:pPr>
                <a:defRPr/>
              </a:pPr>
              <a:t>53</a:t>
            </a:fld>
            <a:endParaRPr lang="en-US" dirty="0"/>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p:txBody>
          <a:bodyPr/>
          <a:lstStyle/>
          <a:p>
            <a:r>
              <a:rPr lang="en-US" altLang="en-US" dirty="0"/>
              <a:t>Fluid-filled cavity becomes:</a:t>
            </a:r>
          </a:p>
          <a:p>
            <a:pPr lvl="1"/>
            <a:r>
              <a:rPr lang="en-US" altLang="en-US" dirty="0"/>
              <a:t> </a:t>
            </a:r>
            <a:r>
              <a:rPr lang="en-US" altLang="en-US" sz="3200" dirty="0"/>
              <a:t>central canal (spinal cord)</a:t>
            </a:r>
          </a:p>
          <a:p>
            <a:pPr lvl="1"/>
            <a:r>
              <a:rPr lang="en-US" altLang="en-US" sz="3200" dirty="0"/>
              <a:t> four ventricles (brain)</a:t>
            </a:r>
          </a:p>
          <a:p>
            <a:pPr lvl="1"/>
            <a:endParaRPr lang="en-US" altLang="en-US" dirty="0"/>
          </a:p>
          <a:p>
            <a:pPr lvl="1"/>
            <a:r>
              <a:rPr lang="en-US" altLang="en-US" sz="3200" dirty="0"/>
              <a:t>Fluid= cerebrospinal fluid (CSF) </a:t>
            </a:r>
          </a:p>
        </p:txBody>
      </p:sp>
      <p:sp>
        <p:nvSpPr>
          <p:cNvPr id="7170" name="Rectangle 2"/>
          <p:cNvSpPr>
            <a:spLocks noGrp="1" noChangeArrowheads="1"/>
          </p:cNvSpPr>
          <p:nvPr>
            <p:ph type="title"/>
          </p:nvPr>
        </p:nvSpPr>
        <p:spPr/>
        <p:txBody>
          <a:bodyPr/>
          <a:lstStyle/>
          <a:p>
            <a:r>
              <a:rPr lang="en-US" dirty="0" smtClean="0"/>
              <a:t>Cerebrospinal Fluid</a:t>
            </a:r>
            <a:endParaRPr lang="en-US" altLang="en-US" dirty="0" smtClean="0"/>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54</a:t>
            </a:fld>
            <a:endParaRPr lang="en-US" dirty="0"/>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idx="1"/>
          </p:nvPr>
        </p:nvSpPr>
        <p:spPr/>
        <p:txBody>
          <a:bodyPr/>
          <a:lstStyle/>
          <a:p>
            <a:r>
              <a:rPr lang="en-US" altLang="en-US" dirty="0"/>
              <a:t>Human brain weight:</a:t>
            </a:r>
          </a:p>
          <a:p>
            <a:endParaRPr lang="en-US" altLang="en-US" sz="1400" dirty="0"/>
          </a:p>
          <a:p>
            <a:pPr lvl="1"/>
            <a:r>
              <a:rPr lang="en-US" altLang="en-US" sz="3200" dirty="0"/>
              <a:t>Birth= 		~ 350 grams</a:t>
            </a:r>
          </a:p>
          <a:p>
            <a:pPr lvl="1"/>
            <a:r>
              <a:rPr lang="en-US" altLang="en-US" sz="3200" dirty="0"/>
              <a:t>1 year= 	</a:t>
            </a:r>
            <a:r>
              <a:rPr lang="en-US" altLang="en-US" sz="3200" dirty="0" smtClean="0"/>
              <a:t>	~</a:t>
            </a:r>
            <a:r>
              <a:rPr lang="en-US" altLang="en-US" sz="3200" dirty="0"/>
              <a:t>1000 grams</a:t>
            </a:r>
          </a:p>
          <a:p>
            <a:pPr lvl="1"/>
            <a:r>
              <a:rPr lang="en-US" altLang="en-US" sz="3200" dirty="0"/>
              <a:t>Adult=		~1200-1400 grams</a:t>
            </a:r>
          </a:p>
        </p:txBody>
      </p:sp>
      <p:sp>
        <p:nvSpPr>
          <p:cNvPr id="8194" name="Rectangle 2"/>
          <p:cNvSpPr>
            <a:spLocks noGrp="1" noChangeArrowheads="1"/>
          </p:cNvSpPr>
          <p:nvPr>
            <p:ph type="title"/>
          </p:nvPr>
        </p:nvSpPr>
        <p:spPr>
          <a:solidFill>
            <a:srgbClr val="FFFF00"/>
          </a:solidFill>
        </p:spPr>
        <p:txBody>
          <a:bodyPr/>
          <a:lstStyle/>
          <a:p>
            <a:r>
              <a:rPr lang="en-US" altLang="en-US" dirty="0" smtClean="0"/>
              <a:t>Brain Weight</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55</a:t>
            </a:fld>
            <a:endParaRPr lang="en-US" dirty="0"/>
          </a:p>
        </p:txBody>
      </p:sp>
    </p:spTree>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idx="1"/>
          </p:nvPr>
        </p:nvSpPr>
        <p:spPr/>
        <p:txBody>
          <a:bodyPr/>
          <a:lstStyle/>
          <a:p>
            <a:r>
              <a:rPr lang="en-US" altLang="en-US" dirty="0"/>
              <a:t>Stages of neuron development:</a:t>
            </a:r>
          </a:p>
          <a:p>
            <a:endParaRPr lang="en-US" altLang="en-US" sz="1100" dirty="0"/>
          </a:p>
          <a:p>
            <a:pPr marL="971550" lvl="1" indent="-514350">
              <a:buFont typeface="+mj-lt"/>
              <a:buAutoNum type="arabicPeriod"/>
            </a:pPr>
            <a:r>
              <a:rPr lang="en-US" altLang="en-US" sz="3200" dirty="0"/>
              <a:t>Proliferation</a:t>
            </a:r>
          </a:p>
          <a:p>
            <a:pPr lvl="1">
              <a:buFont typeface="+mj-lt"/>
              <a:buAutoNum type="arabicPeriod"/>
            </a:pPr>
            <a:endParaRPr lang="en-US" altLang="en-US" sz="1200" dirty="0"/>
          </a:p>
          <a:p>
            <a:pPr marL="971550" lvl="1" indent="-514350">
              <a:buFont typeface="+mj-lt"/>
              <a:buAutoNum type="arabicPeriod"/>
            </a:pPr>
            <a:r>
              <a:rPr lang="en-US" altLang="en-US" sz="3200" dirty="0"/>
              <a:t>Migration</a:t>
            </a:r>
          </a:p>
          <a:p>
            <a:pPr lvl="1">
              <a:buFont typeface="+mj-lt"/>
              <a:buAutoNum type="arabicPeriod"/>
            </a:pPr>
            <a:endParaRPr lang="en-US" altLang="en-US" sz="1200" dirty="0"/>
          </a:p>
          <a:p>
            <a:pPr marL="971550" lvl="1" indent="-514350">
              <a:buFont typeface="+mj-lt"/>
              <a:buAutoNum type="arabicPeriod"/>
            </a:pPr>
            <a:r>
              <a:rPr lang="en-US" altLang="en-US" sz="3200" dirty="0"/>
              <a:t>Differentiation</a:t>
            </a:r>
          </a:p>
          <a:p>
            <a:pPr lvl="1">
              <a:buFont typeface="+mj-lt"/>
              <a:buAutoNum type="arabicPeriod"/>
            </a:pPr>
            <a:endParaRPr lang="en-US" altLang="en-US" sz="1200" dirty="0"/>
          </a:p>
          <a:p>
            <a:pPr marL="971550" lvl="1" indent="-514350">
              <a:buFont typeface="+mj-lt"/>
              <a:buAutoNum type="arabicPeriod"/>
            </a:pPr>
            <a:r>
              <a:rPr lang="en-US" altLang="en-US" sz="3200" dirty="0"/>
              <a:t>Myelination</a:t>
            </a:r>
          </a:p>
          <a:p>
            <a:pPr lvl="1">
              <a:buFont typeface="+mj-lt"/>
              <a:buAutoNum type="arabicPeriod"/>
            </a:pPr>
            <a:endParaRPr lang="en-US" altLang="en-US" sz="1200" dirty="0"/>
          </a:p>
          <a:p>
            <a:pPr marL="971550" lvl="1" indent="-514350">
              <a:buFont typeface="+mj-lt"/>
              <a:buAutoNum type="arabicPeriod"/>
            </a:pPr>
            <a:r>
              <a:rPr lang="en-US" altLang="en-US" sz="3200" dirty="0"/>
              <a:t>Synaptogenesis</a:t>
            </a:r>
          </a:p>
        </p:txBody>
      </p:sp>
      <p:sp>
        <p:nvSpPr>
          <p:cNvPr id="9218" name="Rectangle 2"/>
          <p:cNvSpPr>
            <a:spLocks noGrp="1" noChangeArrowheads="1"/>
          </p:cNvSpPr>
          <p:nvPr>
            <p:ph type="title"/>
          </p:nvPr>
        </p:nvSpPr>
        <p:spPr/>
        <p:txBody>
          <a:bodyPr/>
          <a:lstStyle/>
          <a:p>
            <a:r>
              <a:rPr lang="en-US" altLang="en-US" dirty="0" smtClean="0"/>
              <a:t>The Development of Neurons</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56</a:t>
            </a:fld>
            <a:endParaRPr lang="en-US" dirty="0"/>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Grp="1" noChangeArrowheads="1"/>
          </p:cNvSpPr>
          <p:nvPr>
            <p:ph idx="1"/>
          </p:nvPr>
        </p:nvSpPr>
        <p:spPr>
          <a:xfrm>
            <a:off x="0" y="1410590"/>
            <a:ext cx="9144000" cy="5295010"/>
          </a:xfrm>
        </p:spPr>
        <p:txBody>
          <a:bodyPr/>
          <a:lstStyle/>
          <a:p>
            <a:r>
              <a:rPr lang="en-US" altLang="en-US" dirty="0">
                <a:solidFill>
                  <a:srgbClr val="FF0000"/>
                </a:solidFill>
              </a:rPr>
              <a:t>Proliferation</a:t>
            </a:r>
            <a:r>
              <a:rPr lang="en-US" altLang="en-US" dirty="0"/>
              <a:t>= production of new cells/neurons in brain- primarily occurring early in life</a:t>
            </a:r>
          </a:p>
          <a:p>
            <a:endParaRPr lang="en-US" altLang="en-US" dirty="0"/>
          </a:p>
          <a:p>
            <a:r>
              <a:rPr lang="en-US" altLang="en-US" dirty="0"/>
              <a:t>Early development- cells lining ventricles divide</a:t>
            </a:r>
          </a:p>
          <a:p>
            <a:pPr lvl="1"/>
            <a:r>
              <a:rPr lang="en-US" altLang="en-US" dirty="0"/>
              <a:t>Some cells become stem cells (continue to ÷)</a:t>
            </a:r>
          </a:p>
          <a:p>
            <a:pPr lvl="1"/>
            <a:r>
              <a:rPr lang="en-US" altLang="en-US" dirty="0"/>
              <a:t>Others remain where they are OR</a:t>
            </a:r>
          </a:p>
          <a:p>
            <a:pPr lvl="1"/>
            <a:r>
              <a:rPr lang="en-US" altLang="en-US" dirty="0"/>
              <a:t>become neurons/glia &amp; migrate to other locations</a:t>
            </a:r>
          </a:p>
        </p:txBody>
      </p:sp>
      <p:sp>
        <p:nvSpPr>
          <p:cNvPr id="10242" name="Rectangle 2"/>
          <p:cNvSpPr>
            <a:spLocks noGrp="1" noChangeArrowheads="1"/>
          </p:cNvSpPr>
          <p:nvPr>
            <p:ph type="title"/>
          </p:nvPr>
        </p:nvSpPr>
        <p:spPr/>
        <p:txBody>
          <a:bodyPr/>
          <a:lstStyle/>
          <a:p>
            <a:r>
              <a:rPr lang="en-US" altLang="en-US" dirty="0" smtClean="0"/>
              <a:t>1. Proliferation</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57</a:t>
            </a:fld>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idx="1"/>
          </p:nvPr>
        </p:nvSpPr>
        <p:spPr>
          <a:xfrm>
            <a:off x="457200" y="1410590"/>
            <a:ext cx="8686800" cy="5295010"/>
          </a:xfrm>
        </p:spPr>
        <p:txBody>
          <a:bodyPr/>
          <a:lstStyle/>
          <a:p>
            <a:r>
              <a:rPr lang="en-US" altLang="en-US" dirty="0">
                <a:solidFill>
                  <a:srgbClr val="FF0000"/>
                </a:solidFill>
              </a:rPr>
              <a:t>Migration</a:t>
            </a:r>
            <a:r>
              <a:rPr lang="en-US" altLang="en-US" dirty="0"/>
              <a:t>= movement of newly formed neurons &amp; glia to eventual locations</a:t>
            </a:r>
          </a:p>
          <a:p>
            <a:endParaRPr lang="en-US" altLang="en-US" sz="1200" dirty="0"/>
          </a:p>
          <a:p>
            <a:pPr marL="1371600" lvl="1" indent="0"/>
            <a:r>
              <a:rPr lang="en-US" altLang="en-US" dirty="0"/>
              <a:t>Some don’t reach destinations until 	adulthood</a:t>
            </a:r>
          </a:p>
          <a:p>
            <a:pPr marL="1371600" lvl="1" indent="0"/>
            <a:endParaRPr lang="en-US" altLang="en-US" sz="1200" dirty="0"/>
          </a:p>
          <a:p>
            <a:pPr marL="1371600" lvl="1" indent="0"/>
            <a:r>
              <a:rPr lang="en-US" altLang="en-US" dirty="0"/>
              <a:t>Occurs in many directions throughout brain</a:t>
            </a:r>
          </a:p>
          <a:p>
            <a:pPr marL="1371600" lvl="1" indent="0"/>
            <a:endParaRPr lang="en-US" altLang="en-US" sz="1200" dirty="0"/>
          </a:p>
          <a:p>
            <a:pPr marL="1371600" lvl="1" indent="0"/>
            <a:r>
              <a:rPr lang="en-US" altLang="en-US" dirty="0"/>
              <a:t>Occurs via cells following chemical paths 	(</a:t>
            </a:r>
            <a:r>
              <a:rPr lang="en-US" altLang="en-US" dirty="0" err="1"/>
              <a:t>immunoglobins</a:t>
            </a:r>
            <a:r>
              <a:rPr lang="en-US" altLang="en-US" dirty="0"/>
              <a:t> and chemokines)</a:t>
            </a:r>
          </a:p>
          <a:p>
            <a:pPr marL="1371600" lvl="3" indent="0">
              <a:buNone/>
            </a:pPr>
            <a:endParaRPr lang="en-US" altLang="en-US" sz="1200" dirty="0"/>
          </a:p>
          <a:p>
            <a:pPr marL="0" indent="0">
              <a:buNone/>
            </a:pPr>
            <a:r>
              <a:rPr lang="en-US" altLang="en-US" dirty="0"/>
              <a:t>	     </a:t>
            </a:r>
            <a:r>
              <a:rPr lang="en-US" altLang="en-US" dirty="0">
                <a:solidFill>
                  <a:srgbClr val="0070C0"/>
                </a:solidFill>
              </a:rPr>
              <a:t>Review: Which glia do they travel on?</a:t>
            </a:r>
          </a:p>
        </p:txBody>
      </p:sp>
      <p:sp>
        <p:nvSpPr>
          <p:cNvPr id="11266" name="Rectangle 2"/>
          <p:cNvSpPr>
            <a:spLocks noGrp="1" noChangeArrowheads="1"/>
          </p:cNvSpPr>
          <p:nvPr>
            <p:ph type="title"/>
          </p:nvPr>
        </p:nvSpPr>
        <p:spPr/>
        <p:txBody>
          <a:bodyPr/>
          <a:lstStyle/>
          <a:p>
            <a:r>
              <a:rPr lang="en-US" altLang="en-US" dirty="0" smtClean="0"/>
              <a:t>2. Migration</a:t>
            </a:r>
          </a:p>
        </p:txBody>
      </p:sp>
      <p:pic>
        <p:nvPicPr>
          <p:cNvPr id="4" name="Picture 5" descr="31009_02_10">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1922" r="86506" b="3587"/>
          <a:stretch/>
        </p:blipFill>
        <p:spPr bwMode="auto">
          <a:xfrm>
            <a:off x="-152400" y="2438400"/>
            <a:ext cx="1828800" cy="434145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143000" y="5177135"/>
            <a:ext cx="723275" cy="461665"/>
          </a:xfrm>
          <a:prstGeom prst="rect">
            <a:avLst/>
          </a:prstGeom>
          <a:solidFill>
            <a:schemeClr val="bg1"/>
          </a:solidFill>
        </p:spPr>
        <p:txBody>
          <a:bodyPr wrap="none" rtlCol="0">
            <a:spAutoFit/>
          </a:bodyPr>
          <a:lstStyle/>
          <a:p>
            <a:r>
              <a:rPr lang="en-US" dirty="0" smtClean="0"/>
              <a:t>       </a:t>
            </a:r>
            <a:endParaRPr lang="en-US" dirty="0"/>
          </a:p>
        </p:txBody>
      </p:sp>
      <p:sp>
        <p:nvSpPr>
          <p:cNvPr id="6" name="TextBox 5"/>
          <p:cNvSpPr txBox="1"/>
          <p:nvPr/>
        </p:nvSpPr>
        <p:spPr>
          <a:xfrm>
            <a:off x="1295400" y="6320135"/>
            <a:ext cx="723275" cy="461665"/>
          </a:xfrm>
          <a:prstGeom prst="rect">
            <a:avLst/>
          </a:prstGeom>
          <a:solidFill>
            <a:schemeClr val="bg1"/>
          </a:solidFill>
        </p:spPr>
        <p:txBody>
          <a:bodyPr wrap="none" rtlCol="0">
            <a:spAutoFit/>
          </a:bodyPr>
          <a:lstStyle/>
          <a:p>
            <a:r>
              <a:rPr lang="en-US" dirty="0" smtClean="0"/>
              <a:t>       </a:t>
            </a:r>
            <a:endParaRPr lang="en-US" dirty="0"/>
          </a:p>
        </p:txBody>
      </p:sp>
      <p:sp>
        <p:nvSpPr>
          <p:cNvPr id="2" name="Slide Number Placeholder 1"/>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58</a:t>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3"/>
          <p:cNvSpPr>
            <a:spLocks noGrp="1" noChangeArrowheads="1"/>
          </p:cNvSpPr>
          <p:nvPr>
            <p:ph idx="1"/>
          </p:nvPr>
        </p:nvSpPr>
        <p:spPr/>
        <p:txBody>
          <a:bodyPr/>
          <a:lstStyle/>
          <a:p>
            <a:r>
              <a:rPr lang="en-US" altLang="en-US" dirty="0">
                <a:solidFill>
                  <a:srgbClr val="FF0000"/>
                </a:solidFill>
              </a:rPr>
              <a:t>Differentiation</a:t>
            </a:r>
            <a:r>
              <a:rPr lang="en-US" altLang="en-US" dirty="0"/>
              <a:t>= forming of axon &amp; dendrite- gives neuron its distinctive shape</a:t>
            </a:r>
          </a:p>
          <a:p>
            <a:endParaRPr lang="en-US" altLang="en-US" sz="2000" dirty="0"/>
          </a:p>
          <a:p>
            <a:r>
              <a:rPr lang="en-US" altLang="en-US" dirty="0"/>
              <a:t>Axon grows first</a:t>
            </a:r>
          </a:p>
          <a:p>
            <a:pPr lvl="1"/>
            <a:r>
              <a:rPr lang="en-US" altLang="en-US" dirty="0"/>
              <a:t>either during migration OR</a:t>
            </a:r>
          </a:p>
          <a:p>
            <a:pPr lvl="1"/>
            <a:r>
              <a:rPr lang="en-US" altLang="en-US" dirty="0"/>
              <a:t>after reaching target location</a:t>
            </a:r>
          </a:p>
          <a:p>
            <a:pPr lvl="1"/>
            <a:endParaRPr lang="en-US" altLang="en-US" sz="1400" dirty="0"/>
          </a:p>
          <a:p>
            <a:r>
              <a:rPr lang="en-US" altLang="en-US" dirty="0"/>
              <a:t>Followed by development of dendrites</a:t>
            </a:r>
          </a:p>
        </p:txBody>
      </p:sp>
      <p:sp>
        <p:nvSpPr>
          <p:cNvPr id="12290" name="Rectangle 2"/>
          <p:cNvSpPr>
            <a:spLocks noGrp="1" noChangeArrowheads="1"/>
          </p:cNvSpPr>
          <p:nvPr>
            <p:ph type="title"/>
          </p:nvPr>
        </p:nvSpPr>
        <p:spPr/>
        <p:txBody>
          <a:bodyPr/>
          <a:lstStyle/>
          <a:p>
            <a:r>
              <a:rPr lang="en-US" altLang="en-US" dirty="0" smtClean="0"/>
              <a:t>3. Differentiation</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59</a:t>
            </a:fld>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pPr eaLnBrk="1" hangingPunct="1"/>
            <a:r>
              <a:rPr lang="en-US" altLang="en-US" dirty="0"/>
              <a:t>19</a:t>
            </a:r>
            <a:r>
              <a:rPr lang="en-US" altLang="en-US" baseline="30000" dirty="0"/>
              <a:t>th</a:t>
            </a:r>
            <a:r>
              <a:rPr lang="en-US" altLang="en-US" dirty="0"/>
              <a:t> century monk </a:t>
            </a:r>
            <a:r>
              <a:rPr lang="en-US" altLang="en-US" dirty="0" err="1"/>
              <a:t>Gregor</a:t>
            </a:r>
            <a:r>
              <a:rPr lang="en-US" altLang="en-US" dirty="0"/>
              <a:t> Mendel demonstrated…</a:t>
            </a:r>
          </a:p>
          <a:p>
            <a:pPr marL="0" indent="0" eaLnBrk="1" hangingPunct="1">
              <a:buNone/>
            </a:pPr>
            <a:r>
              <a:rPr lang="en-US" altLang="en-US" dirty="0"/>
              <a:t>	</a:t>
            </a:r>
            <a:r>
              <a:rPr lang="en-US" altLang="en-US" dirty="0">
                <a:sym typeface="Wingdings" panose="05000000000000000000" pitchFamily="2" charset="2"/>
              </a:rPr>
              <a:t> </a:t>
            </a:r>
            <a:r>
              <a:rPr lang="en-US" altLang="en-US" dirty="0"/>
              <a:t>inheritance occurs through </a:t>
            </a:r>
            <a:r>
              <a:rPr lang="en-US" altLang="en-US" dirty="0">
                <a:solidFill>
                  <a:srgbClr val="FF0000"/>
                </a:solidFill>
              </a:rPr>
              <a:t>genes</a:t>
            </a:r>
            <a:endParaRPr lang="en-US" altLang="en-US" dirty="0"/>
          </a:p>
          <a:p>
            <a:pPr eaLnBrk="1" hangingPunct="1"/>
            <a:endParaRPr lang="en-US" altLang="en-US" dirty="0"/>
          </a:p>
          <a:p>
            <a:pPr eaLnBrk="1" hangingPunct="1"/>
            <a:r>
              <a:rPr lang="en-US" altLang="en-US" dirty="0"/>
              <a:t>Genes…</a:t>
            </a:r>
          </a:p>
          <a:p>
            <a:pPr lvl="1" eaLnBrk="1" hangingPunct="1"/>
            <a:r>
              <a:rPr lang="en-US" altLang="en-US" sz="3200" dirty="0"/>
              <a:t>are discrete units of heredity</a:t>
            </a:r>
          </a:p>
          <a:p>
            <a:pPr lvl="1" eaLnBrk="1" hangingPunct="1"/>
            <a:r>
              <a:rPr lang="en-US" altLang="en-US" sz="3200" dirty="0"/>
              <a:t>in pairs (called </a:t>
            </a:r>
            <a:r>
              <a:rPr lang="en-US" altLang="en-US" sz="3200" dirty="0">
                <a:solidFill>
                  <a:srgbClr val="FF0000"/>
                </a:solidFill>
              </a:rPr>
              <a:t>alleles</a:t>
            </a:r>
            <a:r>
              <a:rPr lang="en-US" altLang="en-US" sz="3200" dirty="0"/>
              <a:t>)</a:t>
            </a:r>
          </a:p>
          <a:p>
            <a:pPr lvl="1" eaLnBrk="1" hangingPunct="1"/>
            <a:r>
              <a:rPr lang="en-US" altLang="en-US" sz="3200" dirty="0"/>
              <a:t>on </a:t>
            </a:r>
            <a:r>
              <a:rPr lang="en-US" altLang="en-US" sz="3200" dirty="0">
                <a:solidFill>
                  <a:srgbClr val="FF0000"/>
                </a:solidFill>
              </a:rPr>
              <a:t>chromosomes </a:t>
            </a:r>
            <a:r>
              <a:rPr lang="en-US" altLang="en-US" sz="3200" dirty="0"/>
              <a:t>(strands of genes)</a:t>
            </a:r>
          </a:p>
        </p:txBody>
      </p:sp>
      <p:sp>
        <p:nvSpPr>
          <p:cNvPr id="16386" name="Rectangle 2"/>
          <p:cNvSpPr>
            <a:spLocks noGrp="1" noChangeArrowheads="1"/>
          </p:cNvSpPr>
          <p:nvPr>
            <p:ph type="title"/>
          </p:nvPr>
        </p:nvSpPr>
        <p:spPr/>
        <p:txBody>
          <a:bodyPr/>
          <a:lstStyle/>
          <a:p>
            <a:r>
              <a:rPr lang="en-US" altLang="en-US" dirty="0" smtClean="0"/>
              <a:t>Mendelian Genetics</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6</a:t>
            </a:fld>
            <a:endParaRPr lang="en-US" dirty="0"/>
          </a:p>
        </p:txBody>
      </p:sp>
    </p:spTree>
    <p:extLst>
      <p:ext uri="{BB962C8B-B14F-4D97-AF65-F5344CB8AC3E}">
        <p14:creationId xmlns:p14="http://schemas.microsoft.com/office/powerpoint/2010/main" val="75555062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3"/>
          <p:cNvSpPr>
            <a:spLocks noGrp="1" noChangeArrowheads="1"/>
          </p:cNvSpPr>
          <p:nvPr>
            <p:ph idx="1"/>
          </p:nvPr>
        </p:nvSpPr>
        <p:spPr>
          <a:xfrm>
            <a:off x="152400" y="1410590"/>
            <a:ext cx="8839200" cy="5295010"/>
          </a:xfrm>
        </p:spPr>
        <p:txBody>
          <a:bodyPr/>
          <a:lstStyle/>
          <a:p>
            <a:r>
              <a:rPr lang="en-US" altLang="en-US" dirty="0">
                <a:solidFill>
                  <a:srgbClr val="FF0000"/>
                </a:solidFill>
              </a:rPr>
              <a:t>Myelination</a:t>
            </a:r>
            <a:r>
              <a:rPr lang="en-US" altLang="en-US" dirty="0"/>
              <a:t>= glia produce fatty sheath that covers axons of some neurons</a:t>
            </a:r>
          </a:p>
          <a:p>
            <a:endParaRPr lang="en-US" altLang="en-US" sz="1400" dirty="0"/>
          </a:p>
          <a:p>
            <a:pPr lvl="1"/>
            <a:r>
              <a:rPr lang="en-US" altLang="en-US" dirty="0"/>
              <a:t>Myelin speeds up transmission of neural impulses</a:t>
            </a:r>
          </a:p>
          <a:p>
            <a:pPr lvl="1"/>
            <a:endParaRPr lang="en-US" altLang="en-US" sz="1400" dirty="0"/>
          </a:p>
          <a:p>
            <a:pPr lvl="1"/>
            <a:r>
              <a:rPr lang="en-US" altLang="en-US" dirty="0"/>
              <a:t>First occurs in spinal cord </a:t>
            </a:r>
          </a:p>
          <a:p>
            <a:pPr lvl="1"/>
            <a:r>
              <a:rPr lang="en-US" altLang="en-US" dirty="0"/>
              <a:t>Then in hindbrain, midbrain &amp; forebrain</a:t>
            </a:r>
          </a:p>
          <a:p>
            <a:pPr lvl="1"/>
            <a:endParaRPr lang="en-US" altLang="en-US" sz="1400" dirty="0"/>
          </a:p>
          <a:p>
            <a:pPr lvl="1"/>
            <a:r>
              <a:rPr lang="en-US" altLang="en-US" dirty="0"/>
              <a:t>Occurs gradually for decades</a:t>
            </a:r>
          </a:p>
          <a:p>
            <a:endParaRPr lang="en-US" altLang="en-US" sz="2000" dirty="0"/>
          </a:p>
          <a:p>
            <a:r>
              <a:rPr lang="en-US" altLang="en-US" sz="2800" dirty="0">
                <a:solidFill>
                  <a:srgbClr val="0070C0"/>
                </a:solidFill>
              </a:rPr>
              <a:t>Review- do you remember names of these glia?</a:t>
            </a:r>
          </a:p>
        </p:txBody>
      </p:sp>
      <p:sp>
        <p:nvSpPr>
          <p:cNvPr id="13314" name="Rectangle 2"/>
          <p:cNvSpPr>
            <a:spLocks noGrp="1" noChangeArrowheads="1"/>
          </p:cNvSpPr>
          <p:nvPr>
            <p:ph type="title"/>
          </p:nvPr>
        </p:nvSpPr>
        <p:spPr/>
        <p:txBody>
          <a:bodyPr/>
          <a:lstStyle/>
          <a:p>
            <a:r>
              <a:rPr lang="en-US" altLang="en-US" dirty="0" smtClean="0"/>
              <a:t>4. Myelination</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60</a:t>
            </a:fld>
            <a:endParaRPr lang="en-US" dirty="0"/>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24000" y="533400"/>
            <a:ext cx="7162800" cy="990600"/>
          </a:xfrm>
        </p:spPr>
        <p:txBody>
          <a:bodyPr/>
          <a:lstStyle/>
          <a:p>
            <a:r>
              <a:rPr lang="en-US" altLang="en-US" dirty="0" smtClean="0"/>
              <a:t>		CNS</a:t>
            </a:r>
            <a:r>
              <a:rPr lang="en-US" altLang="en-US" dirty="0"/>
              <a:t>: </a:t>
            </a:r>
            <a:r>
              <a:rPr lang="en-US" altLang="en-US" dirty="0" err="1"/>
              <a:t>oligodendrocyte</a:t>
            </a:r>
            <a:r>
              <a:rPr lang="en-US" altLang="en-US" dirty="0"/>
              <a:t/>
            </a:r>
            <a:br>
              <a:rPr lang="en-US" altLang="en-US" dirty="0"/>
            </a:br>
            <a:r>
              <a:rPr lang="en-US" altLang="en-US" dirty="0" smtClean="0"/>
              <a:t>		PNS</a:t>
            </a:r>
            <a:r>
              <a:rPr lang="en-US" altLang="en-US" dirty="0"/>
              <a:t>: Schwann cell</a:t>
            </a:r>
          </a:p>
        </p:txBody>
      </p:sp>
      <p:pic>
        <p:nvPicPr>
          <p:cNvPr id="154626" name="Picture 2" descr="31009_02_10">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61343" t="4682" r="17777" b="52310"/>
          <a:stretch/>
        </p:blipFill>
        <p:spPr bwMode="auto">
          <a:xfrm>
            <a:off x="6019800" y="2337319"/>
            <a:ext cx="2286000" cy="2768081"/>
          </a:xfrm>
          <a:prstGeom prst="rect">
            <a:avLst/>
          </a:prstGeom>
          <a:noFill/>
          <a:extLst>
            <a:ext uri="{909E8E84-426E-40DD-AFC4-6F175D3DCCD1}">
              <a14:hiddenFill xmlns:a14="http://schemas.microsoft.com/office/drawing/2010/main">
                <a:solidFill>
                  <a:srgbClr val="FFFFFF"/>
                </a:solidFill>
              </a14:hiddenFill>
            </a:ext>
          </a:extLst>
        </p:spPr>
      </p:pic>
      <p:pic>
        <p:nvPicPr>
          <p:cNvPr id="154628" name="Picture 4" descr="31009_02_10">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199" t="34552" r="34517" b="2144"/>
          <a:stretch/>
        </p:blipFill>
        <p:spPr bwMode="auto">
          <a:xfrm>
            <a:off x="228598" y="2057400"/>
            <a:ext cx="5212080" cy="3857528"/>
          </a:xfrm>
          <a:prstGeom prst="rect">
            <a:avLst/>
          </a:prstGeom>
          <a:noFill/>
          <a:extLst>
            <a:ext uri="{909E8E84-426E-40DD-AFC4-6F175D3DCCD1}">
              <a14:hiddenFill xmlns:a14="http://schemas.microsoft.com/office/drawing/2010/main">
                <a:solidFill>
                  <a:srgbClr val="FFFFFF"/>
                </a:solidFill>
              </a14:hiddenFill>
            </a:ext>
          </a:extLst>
        </p:spPr>
      </p:pic>
      <p:sp>
        <p:nvSpPr>
          <p:cNvPr id="4" name="Parallelogram 3"/>
          <p:cNvSpPr/>
          <p:nvPr/>
        </p:nvSpPr>
        <p:spPr>
          <a:xfrm>
            <a:off x="-152400" y="1828800"/>
            <a:ext cx="2895600" cy="1676400"/>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8001000" y="4648200"/>
            <a:ext cx="381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6497734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p:txBody>
          <a:bodyPr/>
          <a:lstStyle/>
          <a:p>
            <a:r>
              <a:rPr lang="en-US" altLang="en-US" dirty="0">
                <a:solidFill>
                  <a:srgbClr val="FF0000"/>
                </a:solidFill>
              </a:rPr>
              <a:t>Synaptogenesis</a:t>
            </a:r>
            <a:r>
              <a:rPr lang="en-US" altLang="en-US" dirty="0"/>
              <a:t>= final stage; refers to formation of synapses between neurons</a:t>
            </a:r>
          </a:p>
          <a:p>
            <a:endParaRPr lang="en-US" altLang="en-US" sz="1400" dirty="0"/>
          </a:p>
          <a:p>
            <a:pPr lvl="1"/>
            <a:r>
              <a:rPr lang="en-US" altLang="en-US" dirty="0"/>
              <a:t>Occurs throughout life</a:t>
            </a:r>
          </a:p>
          <a:p>
            <a:pPr lvl="2"/>
            <a:r>
              <a:rPr lang="en-US" altLang="en-US" sz="2800" dirty="0"/>
              <a:t>neurons constantly forming new connections &amp; discarding old ones</a:t>
            </a:r>
          </a:p>
          <a:p>
            <a:pPr lvl="2"/>
            <a:endParaRPr lang="en-US" altLang="en-US" sz="1400" dirty="0"/>
          </a:p>
          <a:p>
            <a:pPr lvl="1"/>
            <a:r>
              <a:rPr lang="en-US" altLang="en-US" dirty="0"/>
              <a:t>Slows significantly later in lifetime</a:t>
            </a:r>
          </a:p>
        </p:txBody>
      </p:sp>
      <p:sp>
        <p:nvSpPr>
          <p:cNvPr id="14338" name="Rectangle 2"/>
          <p:cNvSpPr>
            <a:spLocks noGrp="1" noChangeArrowheads="1"/>
          </p:cNvSpPr>
          <p:nvPr>
            <p:ph type="title"/>
          </p:nvPr>
        </p:nvSpPr>
        <p:spPr/>
        <p:txBody>
          <a:bodyPr/>
          <a:lstStyle/>
          <a:p>
            <a:r>
              <a:rPr lang="en-US" altLang="en-US" dirty="0" smtClean="0"/>
              <a:t>5. Synaptogenesis</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62</a:t>
            </a:fld>
            <a:endParaRPr lang="en-US" dirty="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p:cNvSpPr>
            <a:spLocks noGrp="1" noChangeArrowheads="1"/>
          </p:cNvSpPr>
          <p:nvPr>
            <p:ph idx="1"/>
          </p:nvPr>
        </p:nvSpPr>
        <p:spPr>
          <a:xfrm>
            <a:off x="304800" y="1371600"/>
            <a:ext cx="8763000" cy="5295010"/>
          </a:xfrm>
        </p:spPr>
        <p:txBody>
          <a:bodyPr/>
          <a:lstStyle/>
          <a:p>
            <a:r>
              <a:rPr lang="en-US" altLang="en-US" dirty="0"/>
              <a:t>Originally believed no new neurons formed after early development</a:t>
            </a:r>
          </a:p>
          <a:p>
            <a:endParaRPr lang="en-US" altLang="en-US" sz="1400" dirty="0"/>
          </a:p>
          <a:p>
            <a:pPr marL="0" indent="0">
              <a:buNone/>
            </a:pPr>
            <a:r>
              <a:rPr lang="en-US" altLang="en-US" sz="2800" dirty="0"/>
              <a:t>    </a:t>
            </a:r>
            <a:r>
              <a:rPr lang="en-US" altLang="en-US" sz="2800" u="sng" dirty="0"/>
              <a:t>Later research suggests otherwise:</a:t>
            </a:r>
          </a:p>
          <a:p>
            <a:r>
              <a:rPr lang="en-US" altLang="en-US" sz="2800" dirty="0">
                <a:solidFill>
                  <a:srgbClr val="FF0000"/>
                </a:solidFill>
              </a:rPr>
              <a:t>Stem cells</a:t>
            </a:r>
            <a:r>
              <a:rPr lang="en-US" altLang="en-US" sz="2800" dirty="0"/>
              <a:t>= undifferentiated cells in brain’s interior</a:t>
            </a:r>
          </a:p>
          <a:p>
            <a:pPr lvl="1"/>
            <a:r>
              <a:rPr lang="en-US" altLang="en-US" dirty="0"/>
              <a:t>generate “daughter cells”</a:t>
            </a:r>
          </a:p>
          <a:p>
            <a:pPr marL="914400" lvl="2" indent="0">
              <a:buNone/>
            </a:pPr>
            <a:r>
              <a:rPr lang="en-US" altLang="en-US" sz="2800" dirty="0">
                <a:sym typeface="Wingdings" panose="05000000000000000000" pitchFamily="2" charset="2"/>
              </a:rPr>
              <a:t>    </a:t>
            </a:r>
            <a:r>
              <a:rPr lang="en-US" altLang="en-US" sz="2800" dirty="0"/>
              <a:t>transform into glia or neurons</a:t>
            </a:r>
          </a:p>
          <a:p>
            <a:pPr marL="914400" lvl="2" indent="0">
              <a:buNone/>
            </a:pPr>
            <a:endParaRPr lang="en-US" altLang="en-US" sz="1400" dirty="0"/>
          </a:p>
          <a:p>
            <a:pPr lvl="1"/>
            <a:r>
              <a:rPr lang="en-US" altLang="en-US" dirty="0"/>
              <a:t>differentiate into new neurons in adult hippocampus </a:t>
            </a:r>
            <a:r>
              <a:rPr lang="en-US" altLang="en-US" dirty="0" smtClean="0"/>
              <a:t>&amp; basal ganglia (mammals</a:t>
            </a:r>
            <a:r>
              <a:rPr lang="en-US" altLang="en-US" dirty="0"/>
              <a:t>)</a:t>
            </a:r>
          </a:p>
          <a:p>
            <a:pPr marL="914400" lvl="2" indent="0">
              <a:buNone/>
            </a:pPr>
            <a:r>
              <a:rPr lang="en-US" altLang="en-US" sz="2800" dirty="0">
                <a:sym typeface="Wingdings" panose="05000000000000000000" pitchFamily="2" charset="2"/>
              </a:rPr>
              <a:t>    </a:t>
            </a:r>
            <a:r>
              <a:rPr lang="en-US" altLang="en-US" sz="2800" dirty="0"/>
              <a:t> facilitate learning</a:t>
            </a:r>
          </a:p>
        </p:txBody>
      </p:sp>
      <p:sp>
        <p:nvSpPr>
          <p:cNvPr id="15362" name="Rectangle 2"/>
          <p:cNvSpPr>
            <a:spLocks noGrp="1" noChangeArrowheads="1"/>
          </p:cNvSpPr>
          <p:nvPr>
            <p:ph type="title"/>
          </p:nvPr>
        </p:nvSpPr>
        <p:spPr/>
        <p:txBody>
          <a:bodyPr/>
          <a:lstStyle/>
          <a:p>
            <a:r>
              <a:rPr lang="en-US" altLang="en-US" dirty="0" smtClean="0"/>
              <a:t>New Neurons Later in Life</a:t>
            </a:r>
          </a:p>
        </p:txBody>
      </p:sp>
      <p:sp>
        <p:nvSpPr>
          <p:cNvPr id="15364" name="Rectangle 4"/>
          <p:cNvSpPr>
            <a:spLocks noChangeArrowheads="1"/>
          </p:cNvSpPr>
          <p:nvPr/>
        </p:nvSpPr>
        <p:spPr bwMode="auto">
          <a:xfrm>
            <a:off x="6105525" y="4014788"/>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endParaRPr lang="en-US" altLang="en-US" dirty="0">
              <a:solidFill>
                <a:srgbClr val="FF0000"/>
              </a:solidFill>
              <a:latin typeface="Times New Roman" panose="02020603050405020304" pitchFamily="18" charset="0"/>
            </a:endParaRP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63</a:t>
            </a:fld>
            <a:endParaRPr lang="en-US" dirty="0"/>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p:txBody>
          <a:bodyPr/>
          <a:lstStyle/>
          <a:p>
            <a:pPr marL="342900" lvl="1" indent="-342900">
              <a:buFont typeface="Arial" charset="0"/>
              <a:buChar char="•"/>
            </a:pPr>
            <a:r>
              <a:rPr lang="en-US" altLang="en-US" dirty="0"/>
              <a:t>New olfactory receptors continually replace dying </a:t>
            </a:r>
            <a:r>
              <a:rPr lang="en-US" altLang="en-US" dirty="0" smtClean="0"/>
              <a:t>ones</a:t>
            </a:r>
          </a:p>
          <a:p>
            <a:pPr marL="342900" lvl="1" indent="-342900">
              <a:buFont typeface="Arial" charset="0"/>
              <a:buChar char="•"/>
            </a:pPr>
            <a:endParaRPr lang="en-US" altLang="en-US" dirty="0"/>
          </a:p>
          <a:p>
            <a:pPr marL="342900" lvl="1" indent="-342900">
              <a:buFont typeface="Arial" charset="0"/>
              <a:buChar char="•"/>
            </a:pPr>
            <a:r>
              <a:rPr lang="en-US" altLang="en-US" dirty="0" smtClean="0"/>
              <a:t>(Taste buds are modified skin cells- not neurons)</a:t>
            </a:r>
            <a:endParaRPr lang="en-US" altLang="en-US" dirty="0"/>
          </a:p>
          <a:p>
            <a:pPr marL="342900" lvl="1" indent="-342900">
              <a:buFont typeface="Arial" charset="0"/>
              <a:buChar char="•"/>
            </a:pPr>
            <a:endParaRPr lang="en-US" altLang="en-US" sz="2800" dirty="0"/>
          </a:p>
          <a:p>
            <a:pPr marL="342900" lvl="1" indent="-342900">
              <a:buFont typeface="Arial" charset="0"/>
              <a:buChar char="•"/>
            </a:pPr>
            <a:r>
              <a:rPr lang="en-US" altLang="en-US" sz="2800" dirty="0" smtClean="0"/>
              <a:t>New </a:t>
            </a:r>
            <a:r>
              <a:rPr lang="en-US" altLang="en-US" sz="2800" dirty="0"/>
              <a:t>neuron development also occurs in other brain regions</a:t>
            </a:r>
          </a:p>
          <a:p>
            <a:pPr lvl="1"/>
            <a:r>
              <a:rPr lang="en-US" altLang="en-US" dirty="0"/>
              <a:t>Example: songbirds - steady replacement of new neurons in singing area of brain</a:t>
            </a:r>
          </a:p>
          <a:p>
            <a:pPr lvl="1"/>
            <a:endParaRPr lang="en-US" altLang="en-US" dirty="0" smtClean="0"/>
          </a:p>
        </p:txBody>
      </p:sp>
      <p:sp>
        <p:nvSpPr>
          <p:cNvPr id="16386" name="Rectangle 2"/>
          <p:cNvSpPr>
            <a:spLocks noGrp="1" noChangeArrowheads="1"/>
          </p:cNvSpPr>
          <p:nvPr>
            <p:ph type="title"/>
          </p:nvPr>
        </p:nvSpPr>
        <p:spPr/>
        <p:txBody>
          <a:bodyPr/>
          <a:lstStyle/>
          <a:p>
            <a:r>
              <a:rPr lang="en-US" altLang="en-US" dirty="0" smtClean="0"/>
              <a:t>New Neurons Later in Life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64</a:t>
            </a:fld>
            <a:endParaRPr lang="en-US" dirty="0"/>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457200" y="1410590"/>
            <a:ext cx="8534400" cy="5295010"/>
          </a:xfrm>
        </p:spPr>
        <p:txBody>
          <a:bodyPr/>
          <a:lstStyle/>
          <a:p>
            <a:r>
              <a:rPr lang="en-US" altLang="en-US" dirty="0"/>
              <a:t>Different cells </a:t>
            </a:r>
            <a:r>
              <a:rPr lang="en-US" altLang="en-US" dirty="0">
                <a:sym typeface="Wingdings" panose="05000000000000000000" pitchFamily="2" charset="2"/>
              </a:rPr>
              <a:t></a:t>
            </a:r>
            <a:r>
              <a:rPr lang="en-US" altLang="en-US" dirty="0"/>
              <a:t> different average life spans</a:t>
            </a:r>
          </a:p>
          <a:p>
            <a:endParaRPr lang="en-US" altLang="en-US" dirty="0"/>
          </a:p>
          <a:p>
            <a:r>
              <a:rPr lang="en-US" altLang="en-US" dirty="0"/>
              <a:t>Skin cells are newest; most &lt; 1 year old</a:t>
            </a:r>
          </a:p>
          <a:p>
            <a:r>
              <a:rPr lang="en-US" altLang="en-US" dirty="0"/>
              <a:t>Heart cells tend to be as old as person</a:t>
            </a:r>
          </a:p>
          <a:p>
            <a:endParaRPr lang="en-US" altLang="en-US" dirty="0"/>
          </a:p>
          <a:p>
            <a:r>
              <a:rPr lang="en-US" altLang="en-US" dirty="0"/>
              <a:t>Mammalian cerebral cortices form few or no new neurons after birth</a:t>
            </a:r>
          </a:p>
        </p:txBody>
      </p:sp>
      <p:sp>
        <p:nvSpPr>
          <p:cNvPr id="17410" name="Title 1"/>
          <p:cNvSpPr>
            <a:spLocks noGrp="1"/>
          </p:cNvSpPr>
          <p:nvPr>
            <p:ph type="title"/>
          </p:nvPr>
        </p:nvSpPr>
        <p:spPr/>
        <p:txBody>
          <a:bodyPr/>
          <a:lstStyle/>
          <a:p>
            <a:r>
              <a:rPr lang="en-US" altLang="en-US" dirty="0" smtClean="0"/>
              <a:t>The Life Span of Neurons</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228600" y="3657600"/>
            <a:ext cx="8686800" cy="3048000"/>
          </a:xfrm>
        </p:spPr>
        <p:txBody>
          <a:bodyPr/>
          <a:lstStyle/>
          <a:p>
            <a:r>
              <a:rPr lang="en-US" altLang="en-US" dirty="0"/>
              <a:t>Axons travel great distances </a:t>
            </a:r>
          </a:p>
          <a:p>
            <a:pPr marL="0" indent="0">
              <a:buNone/>
            </a:pPr>
            <a:r>
              <a:rPr lang="en-US" altLang="en-US" dirty="0"/>
              <a:t>    across brain to form correct connections</a:t>
            </a:r>
          </a:p>
          <a:p>
            <a:endParaRPr lang="en-US" altLang="en-US" sz="1400" dirty="0"/>
          </a:p>
          <a:p>
            <a:r>
              <a:rPr lang="en-US" altLang="en-US" dirty="0"/>
              <a:t>Sperry’s (1954) research with newts showed</a:t>
            </a:r>
          </a:p>
          <a:p>
            <a:pPr marL="0" indent="0">
              <a:buNone/>
            </a:pPr>
            <a:r>
              <a:rPr lang="en-US" altLang="en-US" dirty="0">
                <a:sym typeface="Wingdings" panose="05000000000000000000" pitchFamily="2" charset="2"/>
              </a:rPr>
              <a:t>    </a:t>
            </a:r>
            <a:r>
              <a:rPr lang="en-US" altLang="en-US" dirty="0"/>
              <a:t> axons follow chemical trail to reach target</a:t>
            </a:r>
          </a:p>
        </p:txBody>
      </p:sp>
      <p:sp>
        <p:nvSpPr>
          <p:cNvPr id="18434" name="Rectangle 2"/>
          <p:cNvSpPr>
            <a:spLocks noGrp="1" noChangeArrowheads="1"/>
          </p:cNvSpPr>
          <p:nvPr>
            <p:ph type="title"/>
          </p:nvPr>
        </p:nvSpPr>
        <p:spPr/>
        <p:txBody>
          <a:bodyPr/>
          <a:lstStyle/>
          <a:p>
            <a:pPr algn="l"/>
            <a:r>
              <a:rPr lang="en-US" altLang="en-US" dirty="0" smtClean="0"/>
              <a:t> Pathfinding by Axons</a:t>
            </a:r>
          </a:p>
        </p:txBody>
      </p:sp>
      <p:pic>
        <p:nvPicPr>
          <p:cNvPr id="4" name="Picture 2" descr="31009_05_u0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1720" y="76200"/>
            <a:ext cx="2926080" cy="416095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66</a:t>
            </a:fld>
            <a:endParaRPr lang="en-US" dirty="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An illustration shows Anterior (rostral), Posterior (caudal), Medial, and Lateral parts of the newt body. It also demonstrates magnified view of the connection between its eyes to the brain. The optic nerve from the left retina is connected to the right optic tectum, and the right optic nerve to the left optic tectum. The point where the left and the right optic nerves cross is labeled as Chiasm.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619"/>
            <a:ext cx="8229600" cy="52571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2"/>
          <p:cNvSpPr>
            <a:spLocks noGrp="1" noChangeArrowheads="1"/>
          </p:cNvSpPr>
          <p:nvPr>
            <p:ph type="title"/>
          </p:nvPr>
        </p:nvSpPr>
        <p:spPr>
          <a:xfrm>
            <a:off x="685800" y="76200"/>
            <a:ext cx="7772400" cy="1143000"/>
          </a:xfrm>
        </p:spPr>
        <p:txBody>
          <a:bodyPr/>
          <a:lstStyle/>
          <a:p>
            <a:pPr algn="l" eaLnBrk="1" hangingPunct="1"/>
            <a:r>
              <a:rPr lang="en-US" dirty="0"/>
              <a:t>Specificity of Axon Connections-</a:t>
            </a:r>
            <a:br>
              <a:rPr lang="en-US" dirty="0"/>
            </a:br>
            <a:r>
              <a:rPr lang="en-US" sz="2400" dirty="0">
                <a:solidFill>
                  <a:schemeClr val="tx1"/>
                </a:solidFill>
              </a:rPr>
              <a:t>First, Sperry showed that cutting the optic nerve led to growth of the nerve back to the correct location</a:t>
            </a:r>
            <a:endParaRPr lang="en-US" altLang="en-US" sz="2400" dirty="0" smtClean="0">
              <a:solidFill>
                <a:schemeClr val="tx1"/>
              </a:solidFill>
            </a:endParaRPr>
          </a:p>
        </p:txBody>
      </p:sp>
      <p:sp>
        <p:nvSpPr>
          <p:cNvPr id="8" name="TextBox 7"/>
          <p:cNvSpPr txBox="1"/>
          <p:nvPr/>
        </p:nvSpPr>
        <p:spPr>
          <a:xfrm>
            <a:off x="0" y="1447800"/>
            <a:ext cx="9207970" cy="461665"/>
          </a:xfrm>
          <a:prstGeom prst="rect">
            <a:avLst/>
          </a:prstGeom>
          <a:noFill/>
        </p:spPr>
        <p:txBody>
          <a:bodyPr wrap="none" rtlCol="0">
            <a:spAutoFit/>
          </a:bodyPr>
          <a:lstStyle/>
          <a:p>
            <a:r>
              <a:rPr lang="en-US" dirty="0" smtClean="0"/>
              <a:t>				      </a:t>
            </a:r>
            <a:r>
              <a:rPr lang="en-US" b="1" dirty="0" smtClean="0">
                <a:solidFill>
                  <a:srgbClr val="FF0000"/>
                </a:solidFill>
              </a:rPr>
              <a:t>(does NOT regrow in mammals!) </a:t>
            </a:r>
            <a:endParaRPr lang="en-US" b="1" dirty="0">
              <a:solidFill>
                <a:srgbClr val="FF0000"/>
              </a:solidFill>
            </a:endParaRPr>
          </a:p>
        </p:txBody>
      </p:sp>
      <p:sp>
        <p:nvSpPr>
          <p:cNvPr id="9" name="TextBox 8"/>
          <p:cNvSpPr txBox="1"/>
          <p:nvPr/>
        </p:nvSpPr>
        <p:spPr>
          <a:xfrm>
            <a:off x="4648200" y="5943600"/>
            <a:ext cx="4406591" cy="830997"/>
          </a:xfrm>
          <a:prstGeom prst="rect">
            <a:avLst/>
          </a:prstGeom>
          <a:noFill/>
          <a:ln>
            <a:solidFill>
              <a:schemeClr val="tx1"/>
            </a:solidFill>
          </a:ln>
        </p:spPr>
        <p:txBody>
          <a:bodyPr wrap="none" rtlCol="0">
            <a:spAutoFit/>
          </a:bodyPr>
          <a:lstStyle/>
          <a:p>
            <a:r>
              <a:rPr lang="en-US" dirty="0" smtClean="0"/>
              <a:t>Figure 4.11- Connections from </a:t>
            </a:r>
          </a:p>
          <a:p>
            <a:r>
              <a:rPr lang="en-US" dirty="0" smtClean="0"/>
              <a:t>	eye to brain in a newt</a:t>
            </a:r>
            <a:endParaRPr lang="en-US" dirty="0"/>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67</a:t>
            </a:fld>
            <a:endParaRPr lang="en-US" dirty="0"/>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illustration shows the axon mapping between retina and tectum in the eyes of newts. Mapping in the normal vision: axon in the anterior side of the retina to the posterior side of the tectum; dorsal to the ventral; posterior to the anterior; and ventral to the dorsal. When the optic nerve is cut and the eye is rotated, the axons from the retina are no more connected to the tectum. The position of the sides changes from dorsal to ventral and anterior to posterior. Reestablished vision: axon in the posterior side of the retina is mapped to the anterior side of the tectum; old dorsal to the ventral; anterior to the posterior; and old ventral to the dorsal. Axons regrew and got attached to the same target neurons as before."/>
          <p:cNvPicPr>
            <a:picLocks noChangeAspect="1"/>
          </p:cNvPicPr>
          <p:nvPr/>
        </p:nvPicPr>
        <p:blipFill>
          <a:blip r:embed="rId3"/>
          <a:stretch>
            <a:fillRect/>
          </a:stretch>
        </p:blipFill>
        <p:spPr>
          <a:xfrm>
            <a:off x="1219200" y="1447800"/>
            <a:ext cx="6362701" cy="5029200"/>
          </a:xfrm>
          <a:prstGeom prst="rect">
            <a:avLst/>
          </a:prstGeom>
        </p:spPr>
      </p:pic>
      <p:sp>
        <p:nvSpPr>
          <p:cNvPr id="3" name="Rectangle 2"/>
          <p:cNvSpPr>
            <a:spLocks noGrp="1" noChangeArrowheads="1"/>
          </p:cNvSpPr>
          <p:nvPr>
            <p:ph type="title"/>
          </p:nvPr>
        </p:nvSpPr>
        <p:spPr>
          <a:xfrm>
            <a:off x="762000" y="12550"/>
            <a:ext cx="7772400" cy="1282849"/>
          </a:xfrm>
        </p:spPr>
        <p:txBody>
          <a:bodyPr/>
          <a:lstStyle/>
          <a:p>
            <a:pPr algn="l"/>
            <a:r>
              <a:rPr lang="en-US" altLang="en-US" dirty="0" smtClean="0"/>
              <a:t>Nerve Connections in </a:t>
            </a:r>
            <a:r>
              <a:rPr lang="en-US" altLang="en-US" dirty="0"/>
              <a:t>Newts-</a:t>
            </a:r>
            <a:br>
              <a:rPr lang="en-US" altLang="en-US" dirty="0"/>
            </a:br>
            <a:r>
              <a:rPr lang="en-US" altLang="en-US" sz="2400" dirty="0">
                <a:solidFill>
                  <a:schemeClr val="tx1"/>
                </a:solidFill>
              </a:rPr>
              <a:t>Then, he showed that nerves grew back to original targets when eye was turned upside down</a:t>
            </a:r>
            <a:endParaRPr lang="en-US" altLang="en-US" sz="2400" dirty="0" smtClean="0">
              <a:solidFill>
                <a:schemeClr val="tx1"/>
              </a:solidFill>
            </a:endParaRPr>
          </a:p>
        </p:txBody>
      </p:sp>
      <p:sp>
        <p:nvSpPr>
          <p:cNvPr id="4" name="Slide Number Placeholder 3"/>
          <p:cNvSpPr>
            <a:spLocks noGrp="1"/>
          </p:cNvSpPr>
          <p:nvPr>
            <p:ph type="sldNum" sz="quarter" idx="12"/>
          </p:nvPr>
        </p:nvSpPr>
        <p:spPr/>
        <p:txBody>
          <a:bodyPr/>
          <a:lstStyle/>
          <a:p>
            <a:pPr>
              <a:defRPr/>
            </a:pPr>
            <a:fld id="{82FAD20F-7F3B-4310-9FE7-99DF68270456}" type="slidenum">
              <a:rPr lang="en-US" smtClean="0"/>
              <a:pPr>
                <a:defRPr/>
              </a:pPr>
              <a:t>68</a:t>
            </a:fld>
            <a:endParaRPr lang="en-US" dirty="0"/>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r>
              <a:rPr lang="en-US" altLang="en-US" dirty="0"/>
              <a:t>Growing axons reach target area by following </a:t>
            </a:r>
            <a:r>
              <a:rPr lang="en-US" altLang="en-US" dirty="0">
                <a:solidFill>
                  <a:srgbClr val="FF0000"/>
                </a:solidFill>
              </a:rPr>
              <a:t>gradient of chemicals</a:t>
            </a:r>
          </a:p>
          <a:p>
            <a:pPr lvl="1"/>
            <a:r>
              <a:rPr lang="en-US" altLang="en-US" sz="3200" dirty="0"/>
              <a:t>attracted by some chemicals</a:t>
            </a:r>
          </a:p>
          <a:p>
            <a:pPr lvl="1"/>
            <a:r>
              <a:rPr lang="en-US" altLang="en-US" sz="3200" dirty="0"/>
              <a:t>repelled by </a:t>
            </a:r>
            <a:r>
              <a:rPr lang="en-US" altLang="en-US" sz="3200" dirty="0" smtClean="0"/>
              <a:t>others</a:t>
            </a:r>
            <a:endParaRPr lang="en-US" altLang="en-US" sz="3200" dirty="0"/>
          </a:p>
        </p:txBody>
      </p:sp>
      <p:sp>
        <p:nvSpPr>
          <p:cNvPr id="18434" name="Rectangle 2"/>
          <p:cNvSpPr>
            <a:spLocks noGrp="1" noChangeArrowheads="1"/>
          </p:cNvSpPr>
          <p:nvPr>
            <p:ph type="title"/>
          </p:nvPr>
        </p:nvSpPr>
        <p:spPr/>
        <p:txBody>
          <a:bodyPr/>
          <a:lstStyle/>
          <a:p>
            <a:r>
              <a:rPr lang="en-US" altLang="en-US" dirty="0" smtClean="0"/>
              <a:t>Pathfinding by Axons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69</a:t>
            </a:fld>
            <a:endParaRPr lang="en-US" dirty="0"/>
          </a:p>
        </p:txBody>
      </p:sp>
    </p:spTree>
    <p:extLst>
      <p:ext uri="{BB962C8B-B14F-4D97-AF65-F5344CB8AC3E}">
        <p14:creationId xmlns:p14="http://schemas.microsoft.com/office/powerpoint/2010/main" val="156170553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pPr marL="457200" indent="-457200" eaLnBrk="1" hangingPunct="1"/>
            <a:r>
              <a:rPr lang="en-US" altLang="en-US" dirty="0"/>
              <a:t>A gene is…</a:t>
            </a:r>
          </a:p>
          <a:p>
            <a:pPr marL="857250" lvl="1" indent="-457200" eaLnBrk="1" hangingPunct="1"/>
            <a:r>
              <a:rPr lang="en-US" altLang="en-US" sz="3200" dirty="0"/>
              <a:t>a portion of a chromosome</a:t>
            </a:r>
          </a:p>
          <a:p>
            <a:pPr marL="857250" lvl="1" indent="-457200" eaLnBrk="1" hangingPunct="1"/>
            <a:r>
              <a:rPr lang="en-US" altLang="en-US" sz="3200" dirty="0"/>
              <a:t>composed of </a:t>
            </a:r>
            <a:r>
              <a:rPr lang="en-US" altLang="en-US" sz="3200" dirty="0">
                <a:solidFill>
                  <a:srgbClr val="FF0000"/>
                </a:solidFill>
              </a:rPr>
              <a:t>deoxyribonucleic acid (DNA)</a:t>
            </a:r>
          </a:p>
          <a:p>
            <a:pPr marL="457200" indent="-457200" eaLnBrk="1" hangingPunct="1"/>
            <a:endParaRPr lang="en-US" altLang="en-US" dirty="0">
              <a:solidFill>
                <a:srgbClr val="FF0000"/>
              </a:solidFill>
            </a:endParaRPr>
          </a:p>
          <a:p>
            <a:pPr marL="457200" indent="-457200" eaLnBrk="1" hangingPunct="1"/>
            <a:r>
              <a:rPr lang="en-US" altLang="en-US" dirty="0"/>
              <a:t>DNA serves as a model for the synthesis of </a:t>
            </a:r>
            <a:r>
              <a:rPr lang="en-US" altLang="en-US" dirty="0">
                <a:solidFill>
                  <a:srgbClr val="FF0000"/>
                </a:solidFill>
              </a:rPr>
              <a:t>ribonucleic acid (RNA)</a:t>
            </a:r>
            <a:endParaRPr lang="en-US" altLang="en-US" dirty="0"/>
          </a:p>
          <a:p>
            <a:endParaRPr lang="en-US" altLang="en-US" dirty="0" smtClean="0"/>
          </a:p>
        </p:txBody>
      </p:sp>
      <p:sp>
        <p:nvSpPr>
          <p:cNvPr id="17410" name="Rectangle 2"/>
          <p:cNvSpPr>
            <a:spLocks noGrp="1" noChangeArrowheads="1"/>
          </p:cNvSpPr>
          <p:nvPr>
            <p:ph type="title"/>
          </p:nvPr>
        </p:nvSpPr>
        <p:spPr>
          <a:solidFill>
            <a:srgbClr val="FFFF00"/>
          </a:solidFill>
        </p:spPr>
        <p:txBody>
          <a:bodyPr/>
          <a:lstStyle/>
          <a:p>
            <a:r>
              <a:rPr lang="en-US" altLang="en-US" dirty="0" smtClean="0"/>
              <a:t>Mendelian Genetics – DNA and RNA </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7</a:t>
            </a:fld>
            <a:endParaRPr lang="en-US" dirty="0"/>
          </a:p>
        </p:txBody>
      </p:sp>
    </p:spTree>
    <p:extLst>
      <p:ext uri="{BB962C8B-B14F-4D97-AF65-F5344CB8AC3E}">
        <p14:creationId xmlns:p14="http://schemas.microsoft.com/office/powerpoint/2010/main" val="146431314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illustration shows the anterior part of newt with Retina and Optic tectum labeled. "/>
          <p:cNvPicPr>
            <a:picLocks noChangeAspect="1"/>
          </p:cNvPicPr>
          <p:nvPr/>
        </p:nvPicPr>
        <p:blipFill>
          <a:blip r:embed="rId3"/>
          <a:stretch>
            <a:fillRect/>
          </a:stretch>
        </p:blipFill>
        <p:spPr>
          <a:xfrm>
            <a:off x="3527363" y="2042160"/>
            <a:ext cx="5388037" cy="4663440"/>
          </a:xfrm>
          <a:prstGeom prst="rect">
            <a:avLst/>
          </a:prstGeom>
        </p:spPr>
      </p:pic>
      <p:sp>
        <p:nvSpPr>
          <p:cNvPr id="3" name="Rectangle 2"/>
          <p:cNvSpPr>
            <a:spLocks noGrp="1" noChangeArrowheads="1"/>
          </p:cNvSpPr>
          <p:nvPr>
            <p:ph type="title"/>
          </p:nvPr>
        </p:nvSpPr>
        <p:spPr>
          <a:xfrm>
            <a:off x="685800" y="152400"/>
            <a:ext cx="7772400" cy="1143000"/>
          </a:xfrm>
        </p:spPr>
        <p:txBody>
          <a:bodyPr/>
          <a:lstStyle/>
          <a:p>
            <a:pPr eaLnBrk="1" hangingPunct="1"/>
            <a:r>
              <a:rPr lang="en-US" altLang="en-US" dirty="0" smtClean="0"/>
              <a:t>Chemical Gradients</a:t>
            </a:r>
          </a:p>
        </p:txBody>
      </p:sp>
      <p:sp>
        <p:nvSpPr>
          <p:cNvPr id="4" name="TextBox 3"/>
          <p:cNvSpPr txBox="1"/>
          <p:nvPr/>
        </p:nvSpPr>
        <p:spPr>
          <a:xfrm>
            <a:off x="379858" y="1600200"/>
            <a:ext cx="3506342" cy="2874633"/>
          </a:xfrm>
          <a:prstGeom prst="rect">
            <a:avLst/>
          </a:prstGeom>
          <a:noFill/>
          <a:ln>
            <a:solidFill>
              <a:schemeClr val="tx1"/>
            </a:solidFill>
          </a:ln>
        </p:spPr>
        <p:txBody>
          <a:bodyPr wrap="square" rtlCol="0">
            <a:spAutoFit/>
          </a:bodyPr>
          <a:lstStyle/>
          <a:p>
            <a:r>
              <a:rPr lang="en-US" sz="1600" b="1" dirty="0"/>
              <a:t>Figure 4.13 Retinal axons find targets in the tectum by following chemical gradients</a:t>
            </a:r>
          </a:p>
          <a:p>
            <a:pPr eaLnBrk="0" hangingPunct="0">
              <a:spcBef>
                <a:spcPct val="30000"/>
              </a:spcBef>
              <a:defRPr/>
            </a:pPr>
            <a:r>
              <a:rPr lang="en-US" sz="1600" dirty="0"/>
              <a:t>One protein is concentrated mostly in the dorsal retina and the ventral tectum. Axons rich in that protein attach to </a:t>
            </a:r>
            <a:r>
              <a:rPr lang="en-US" sz="1600" dirty="0" err="1"/>
              <a:t>tectal</a:t>
            </a:r>
            <a:r>
              <a:rPr lang="en-US" sz="1600" dirty="0"/>
              <a:t> neurons that are also rich in that chemical. A second protein directs axons from the posterior retina to the anterior portion of the tectum.</a:t>
            </a:r>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70</a:t>
            </a:fld>
            <a:endParaRPr lang="en-US" dirty="0"/>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57117"/>
            <a:ext cx="7772400" cy="2800767"/>
          </a:xfrm>
        </p:spPr>
        <p:txBody>
          <a:bodyPr/>
          <a:lstStyle/>
          <a:p>
            <a:pPr algn="ctr"/>
            <a:r>
              <a:rPr lang="en-US" dirty="0" smtClean="0">
                <a:solidFill>
                  <a:srgbClr val="00B050"/>
                </a:solidFill>
              </a:rPr>
              <a:t>Cengage animation:</a:t>
            </a:r>
            <a:br>
              <a:rPr lang="en-US" dirty="0" smtClean="0">
                <a:solidFill>
                  <a:srgbClr val="00B050"/>
                </a:solidFill>
              </a:rPr>
            </a:br>
            <a:r>
              <a:rPr lang="en-US" dirty="0" smtClean="0">
                <a:solidFill>
                  <a:srgbClr val="00B050"/>
                </a:solidFill>
              </a:rPr>
              <a:t> </a:t>
            </a:r>
            <a:br>
              <a:rPr lang="en-US" dirty="0" smtClean="0">
                <a:solidFill>
                  <a:srgbClr val="00B050"/>
                </a:solidFill>
              </a:rPr>
            </a:br>
            <a:r>
              <a:rPr lang="en-US" dirty="0" smtClean="0">
                <a:solidFill>
                  <a:srgbClr val="00B050"/>
                </a:solidFill>
              </a:rPr>
              <a:t>Specificity of axon connections</a:t>
            </a:r>
            <a:endParaRPr lang="en-US" dirty="0">
              <a:solidFill>
                <a:srgbClr val="00B050"/>
              </a:solidFill>
            </a:endParaRPr>
          </a:p>
        </p:txBody>
      </p:sp>
    </p:spTree>
    <p:extLst>
      <p:ext uri="{BB962C8B-B14F-4D97-AF65-F5344CB8AC3E}">
        <p14:creationId xmlns:p14="http://schemas.microsoft.com/office/powerpoint/2010/main" val="3379571344"/>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p:cNvSpPr>
            <a:spLocks noGrp="1" noChangeArrowheads="1"/>
          </p:cNvSpPr>
          <p:nvPr>
            <p:ph idx="1"/>
          </p:nvPr>
        </p:nvSpPr>
        <p:spPr>
          <a:xfrm>
            <a:off x="457200" y="1410590"/>
            <a:ext cx="8458200" cy="5295010"/>
          </a:xfrm>
        </p:spPr>
        <p:txBody>
          <a:bodyPr/>
          <a:lstStyle/>
          <a:p>
            <a:r>
              <a:rPr lang="en-US" altLang="en-US" dirty="0"/>
              <a:t>When axons initially reach targets</a:t>
            </a:r>
          </a:p>
          <a:p>
            <a:pPr marL="0" indent="0">
              <a:buNone/>
            </a:pPr>
            <a:r>
              <a:rPr lang="en-US" altLang="en-US" dirty="0">
                <a:sym typeface="Wingdings" panose="05000000000000000000" pitchFamily="2" charset="2"/>
              </a:rPr>
              <a:t>	</a:t>
            </a:r>
            <a:r>
              <a:rPr lang="en-US" altLang="en-US" dirty="0"/>
              <a:t> form synapses with several cells</a:t>
            </a:r>
          </a:p>
          <a:p>
            <a:pPr marL="0" indent="0">
              <a:buNone/>
            </a:pPr>
            <a:endParaRPr lang="en-US" altLang="en-US" sz="1400" dirty="0"/>
          </a:p>
          <a:p>
            <a:r>
              <a:rPr lang="en-US" altLang="en-US" dirty="0"/>
              <a:t>Postsynaptic cells… </a:t>
            </a:r>
          </a:p>
          <a:p>
            <a:pPr lvl="1"/>
            <a:r>
              <a:rPr lang="en-US" altLang="en-US" dirty="0"/>
              <a:t>strengthen connection with some cells</a:t>
            </a:r>
          </a:p>
          <a:p>
            <a:pPr lvl="1"/>
            <a:r>
              <a:rPr lang="en-US" altLang="en-US" dirty="0"/>
              <a:t>eliminate connections with others</a:t>
            </a:r>
          </a:p>
          <a:p>
            <a:pPr lvl="1"/>
            <a:endParaRPr lang="en-US" altLang="en-US" sz="1400" dirty="0"/>
          </a:p>
          <a:p>
            <a:r>
              <a:rPr lang="en-US" altLang="en-US" dirty="0"/>
              <a:t>Formation/elimination of these connections depends upon input from incoming axons</a:t>
            </a:r>
          </a:p>
        </p:txBody>
      </p:sp>
      <p:sp>
        <p:nvSpPr>
          <p:cNvPr id="21506" name="Rectangle 2"/>
          <p:cNvSpPr>
            <a:spLocks noGrp="1" noChangeArrowheads="1"/>
          </p:cNvSpPr>
          <p:nvPr>
            <p:ph type="title"/>
          </p:nvPr>
        </p:nvSpPr>
        <p:spPr/>
        <p:txBody>
          <a:bodyPr/>
          <a:lstStyle/>
          <a:p>
            <a:r>
              <a:rPr lang="en-US" dirty="0"/>
              <a:t>Competition among Axons</a:t>
            </a:r>
            <a:br>
              <a:rPr lang="en-US" dirty="0"/>
            </a:br>
            <a:r>
              <a:rPr lang="en-US" dirty="0"/>
              <a:t>as a General Principle</a:t>
            </a:r>
            <a:endParaRPr lang="en-US" altLang="en-US" dirty="0" smtClean="0"/>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72</a:t>
            </a:fld>
            <a:endParaRPr lang="en-US" dirty="0"/>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ChangeArrowheads="1"/>
          </p:cNvSpPr>
          <p:nvPr>
            <p:ph idx="1"/>
          </p:nvPr>
        </p:nvSpPr>
        <p:spPr>
          <a:xfrm>
            <a:off x="457200" y="1295400"/>
            <a:ext cx="8229600" cy="5295010"/>
          </a:xfrm>
        </p:spPr>
        <p:txBody>
          <a:bodyPr/>
          <a:lstStyle/>
          <a:p>
            <a:r>
              <a:rPr lang="en-US" altLang="en-US" dirty="0">
                <a:solidFill>
                  <a:srgbClr val="FF0000"/>
                </a:solidFill>
              </a:rPr>
              <a:t>“Neural Darwinism”=</a:t>
            </a:r>
            <a:r>
              <a:rPr lang="en-US" altLang="en-US" dirty="0"/>
              <a:t> term used by some theorists for selection process of neural connections</a:t>
            </a:r>
          </a:p>
          <a:p>
            <a:pPr>
              <a:spcBef>
                <a:spcPts val="0"/>
              </a:spcBef>
            </a:pPr>
            <a:endParaRPr lang="en-US" altLang="en-US" sz="1400" dirty="0"/>
          </a:p>
          <a:p>
            <a:r>
              <a:rPr lang="en-US" altLang="en-US" dirty="0"/>
              <a:t>In competition amongst synaptic connections, initially more connections formed than needed</a:t>
            </a:r>
          </a:p>
          <a:p>
            <a:pPr>
              <a:spcBef>
                <a:spcPts val="0"/>
              </a:spcBef>
            </a:pPr>
            <a:endParaRPr lang="en-US" altLang="en-US" sz="1400" dirty="0"/>
          </a:p>
          <a:p>
            <a:r>
              <a:rPr lang="en-US" altLang="en-US" dirty="0"/>
              <a:t>Most successful axon connections and combinations survive</a:t>
            </a:r>
          </a:p>
          <a:p>
            <a:pPr marL="0" indent="0">
              <a:buNone/>
            </a:pPr>
            <a:r>
              <a:rPr lang="en-US" altLang="en-US" dirty="0">
                <a:sym typeface="Wingdings" panose="05000000000000000000" pitchFamily="2" charset="2"/>
              </a:rPr>
              <a:t>	 </a:t>
            </a:r>
            <a:r>
              <a:rPr lang="en-US" altLang="en-US" dirty="0"/>
              <a:t>others fail to sustain active synapses</a:t>
            </a:r>
          </a:p>
        </p:txBody>
      </p:sp>
      <p:sp>
        <p:nvSpPr>
          <p:cNvPr id="23554" name="Rectangle 2"/>
          <p:cNvSpPr>
            <a:spLocks noGrp="1" noChangeArrowheads="1"/>
          </p:cNvSpPr>
          <p:nvPr>
            <p:ph type="title"/>
          </p:nvPr>
        </p:nvSpPr>
        <p:spPr>
          <a:solidFill>
            <a:srgbClr val="FFFF00"/>
          </a:solidFill>
        </p:spPr>
        <p:txBody>
          <a:bodyPr/>
          <a:lstStyle/>
          <a:p>
            <a:r>
              <a:rPr lang="en-US" altLang="en-US" dirty="0" smtClean="0"/>
              <a:t>Neural Darwinism</a:t>
            </a:r>
          </a:p>
        </p:txBody>
      </p:sp>
      <p:sp>
        <p:nvSpPr>
          <p:cNvPr id="2" name="Slide Number Placeholder 1"/>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73</a:t>
            </a:fld>
            <a:endParaRPr lang="en-US" dirty="0"/>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6400" y="1981200"/>
            <a:ext cx="3657600" cy="4572000"/>
          </a:xfrm>
          <a:prstGeom prst="rect">
            <a:avLst/>
          </a:prstGeom>
        </p:spPr>
      </p:pic>
      <p:sp>
        <p:nvSpPr>
          <p:cNvPr id="24579" name="Rectangle 3"/>
          <p:cNvSpPr>
            <a:spLocks noGrp="1" noChangeArrowheads="1"/>
          </p:cNvSpPr>
          <p:nvPr>
            <p:ph idx="1"/>
          </p:nvPr>
        </p:nvSpPr>
        <p:spPr>
          <a:xfrm>
            <a:off x="457200" y="1295400"/>
            <a:ext cx="5334000" cy="5295010"/>
          </a:xfrm>
        </p:spPr>
        <p:txBody>
          <a:bodyPr/>
          <a:lstStyle/>
          <a:p>
            <a:pPr>
              <a:lnSpc>
                <a:spcPct val="90000"/>
              </a:lnSpc>
            </a:pPr>
            <a:r>
              <a:rPr lang="en-US" dirty="0" smtClean="0"/>
              <a:t>Brain function </a:t>
            </a:r>
            <a:r>
              <a:rPr lang="en-US" dirty="0"/>
              <a:t>depends </a:t>
            </a:r>
            <a:r>
              <a:rPr lang="en-US" dirty="0" smtClean="0"/>
              <a:t>on precision &amp; </a:t>
            </a:r>
            <a:r>
              <a:rPr lang="en-US" dirty="0"/>
              <a:t>patterns of its neural </a:t>
            </a:r>
            <a:r>
              <a:rPr lang="en-US" dirty="0" smtClean="0"/>
              <a:t>circuits</a:t>
            </a:r>
          </a:p>
          <a:p>
            <a:pPr>
              <a:lnSpc>
                <a:spcPct val="90000"/>
              </a:lnSpc>
            </a:pPr>
            <a:r>
              <a:rPr lang="en-US" dirty="0" smtClean="0"/>
              <a:t>Sculpted </a:t>
            </a:r>
            <a:r>
              <a:rPr lang="en-US" dirty="0"/>
              <a:t>from an early imprecise pattern </a:t>
            </a:r>
            <a:endParaRPr lang="en-US" dirty="0" smtClean="0"/>
          </a:p>
          <a:p>
            <a:pPr>
              <a:lnSpc>
                <a:spcPct val="90000"/>
              </a:lnSpc>
            </a:pPr>
            <a:r>
              <a:rPr lang="en-US" dirty="0" smtClean="0"/>
              <a:t>Connections verified </a:t>
            </a:r>
            <a:r>
              <a:rPr lang="en-US" dirty="0"/>
              <a:t>by </a:t>
            </a:r>
            <a:r>
              <a:rPr lang="en-US" dirty="0" smtClean="0"/>
              <a:t>functioning </a:t>
            </a:r>
            <a:r>
              <a:rPr lang="en-US" dirty="0"/>
              <a:t>of </a:t>
            </a:r>
            <a:r>
              <a:rPr lang="en-US" dirty="0" smtClean="0"/>
              <a:t>neurons themselves</a:t>
            </a:r>
          </a:p>
          <a:p>
            <a:pPr>
              <a:lnSpc>
                <a:spcPct val="90000"/>
              </a:lnSpc>
            </a:pPr>
            <a:r>
              <a:rPr lang="en-US" dirty="0" smtClean="0"/>
              <a:t>Developing </a:t>
            </a:r>
            <a:r>
              <a:rPr lang="en-US" dirty="0"/>
              <a:t>brain is not </a:t>
            </a:r>
            <a:r>
              <a:rPr lang="en-US" dirty="0" smtClean="0"/>
              <a:t>a </a:t>
            </a:r>
            <a:r>
              <a:rPr lang="en-US" dirty="0"/>
              <a:t>miniature version of </a:t>
            </a:r>
            <a:r>
              <a:rPr lang="en-US" dirty="0" smtClean="0"/>
              <a:t>adult</a:t>
            </a:r>
          </a:p>
          <a:p>
            <a:pPr>
              <a:lnSpc>
                <a:spcPct val="90000"/>
              </a:lnSpc>
            </a:pPr>
            <a:r>
              <a:rPr lang="en-US" dirty="0" smtClean="0"/>
              <a:t>Brain </a:t>
            </a:r>
            <a:r>
              <a:rPr lang="en-US" dirty="0"/>
              <a:t>works to wire </a:t>
            </a:r>
            <a:r>
              <a:rPr lang="en-US" dirty="0" smtClean="0"/>
              <a:t>itself</a:t>
            </a:r>
            <a:endParaRPr lang="en-US" altLang="en-US" dirty="0"/>
          </a:p>
        </p:txBody>
      </p:sp>
      <p:sp>
        <p:nvSpPr>
          <p:cNvPr id="24578" name="Rectangle 2"/>
          <p:cNvSpPr>
            <a:spLocks noGrp="1" noChangeArrowheads="1"/>
          </p:cNvSpPr>
          <p:nvPr>
            <p:ph type="title"/>
          </p:nvPr>
        </p:nvSpPr>
        <p:spPr>
          <a:solidFill>
            <a:srgbClr val="FFFF00"/>
          </a:solidFill>
        </p:spPr>
        <p:txBody>
          <a:bodyPr/>
          <a:lstStyle/>
          <a:p>
            <a:r>
              <a:rPr lang="en-US" altLang="en-US" dirty="0" smtClean="0"/>
              <a:t>Carla </a:t>
            </a:r>
            <a:r>
              <a:rPr lang="en-US" altLang="en-US" dirty="0" err="1" smtClean="0"/>
              <a:t>Shatz</a:t>
            </a:r>
            <a:r>
              <a:rPr lang="en-US" altLang="en-US" dirty="0" smtClean="0"/>
              <a:t> </a:t>
            </a:r>
            <a:r>
              <a:rPr lang="en-US" altLang="en-US" sz="2400" dirty="0" smtClean="0"/>
              <a:t>(personal communication with textbook author)</a:t>
            </a:r>
          </a:p>
        </p:txBody>
      </p:sp>
      <p:sp>
        <p:nvSpPr>
          <p:cNvPr id="2" name="Slide Number Placeholder 1"/>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74</a:t>
            </a:fld>
            <a:endParaRPr lang="en-US" dirty="0"/>
          </a:p>
        </p:txBody>
      </p:sp>
    </p:spTree>
    <p:extLst>
      <p:ext uri="{BB962C8B-B14F-4D97-AF65-F5344CB8AC3E}">
        <p14:creationId xmlns:p14="http://schemas.microsoft.com/office/powerpoint/2010/main" val="4222372739"/>
      </p:ext>
    </p:extLst>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457200" y="1295400"/>
            <a:ext cx="8229600" cy="5295010"/>
          </a:xfrm>
        </p:spPr>
        <p:txBody>
          <a:bodyPr/>
          <a:lstStyle/>
          <a:p>
            <a:pPr>
              <a:lnSpc>
                <a:spcPct val="90000"/>
              </a:lnSpc>
            </a:pPr>
            <a:r>
              <a:rPr lang="en-US" altLang="en-US" dirty="0">
                <a:solidFill>
                  <a:srgbClr val="FF0000"/>
                </a:solidFill>
              </a:rPr>
              <a:t>Nerve growth factor (NGF)</a:t>
            </a:r>
            <a:r>
              <a:rPr lang="en-US" altLang="en-US" dirty="0"/>
              <a:t>= protein released by muscles- promotes survival </a:t>
            </a:r>
          </a:p>
          <a:p>
            <a:pPr marL="0" indent="0">
              <a:lnSpc>
                <a:spcPct val="90000"/>
              </a:lnSpc>
              <a:buNone/>
            </a:pPr>
            <a:r>
              <a:rPr lang="en-US" altLang="en-US" dirty="0"/>
              <a:t>   </a:t>
            </a:r>
            <a:r>
              <a:rPr lang="en-US" altLang="en-US" dirty="0" smtClean="0"/>
              <a:t>&amp; </a:t>
            </a:r>
            <a:r>
              <a:rPr lang="en-US" altLang="en-US" dirty="0"/>
              <a:t>growth of axons</a:t>
            </a:r>
          </a:p>
          <a:p>
            <a:pPr>
              <a:lnSpc>
                <a:spcPct val="90000"/>
              </a:lnSpc>
            </a:pPr>
            <a:endParaRPr lang="en-US" altLang="en-US" dirty="0"/>
          </a:p>
          <a:p>
            <a:pPr>
              <a:lnSpc>
                <a:spcPct val="90000"/>
              </a:lnSpc>
            </a:pPr>
            <a:r>
              <a:rPr lang="en-US" altLang="en-US" dirty="0"/>
              <a:t>Levi-Montalcini discovered:</a:t>
            </a:r>
          </a:p>
          <a:p>
            <a:pPr marL="0" indent="0">
              <a:lnSpc>
                <a:spcPct val="90000"/>
              </a:lnSpc>
              <a:buNone/>
            </a:pPr>
            <a:r>
              <a:rPr lang="en-US" altLang="en-US" dirty="0"/>
              <a:t>    muscles do not determine </a:t>
            </a:r>
          </a:p>
          <a:p>
            <a:pPr marL="0" indent="0">
              <a:lnSpc>
                <a:spcPct val="90000"/>
              </a:lnSpc>
              <a:buNone/>
            </a:pPr>
            <a:r>
              <a:rPr lang="en-US" altLang="en-US" dirty="0"/>
              <a:t>    how many axons form; </a:t>
            </a:r>
          </a:p>
          <a:p>
            <a:pPr marL="0" indent="0">
              <a:lnSpc>
                <a:spcPct val="90000"/>
              </a:lnSpc>
              <a:buNone/>
            </a:pPr>
            <a:r>
              <a:rPr lang="en-US" altLang="en-US" dirty="0"/>
              <a:t>    they determine how many</a:t>
            </a:r>
          </a:p>
          <a:p>
            <a:pPr marL="0" indent="0">
              <a:lnSpc>
                <a:spcPct val="90000"/>
              </a:lnSpc>
              <a:buNone/>
            </a:pPr>
            <a:r>
              <a:rPr lang="en-US" altLang="en-US" dirty="0"/>
              <a:t>    survive</a:t>
            </a:r>
          </a:p>
        </p:txBody>
      </p:sp>
      <p:sp>
        <p:nvSpPr>
          <p:cNvPr id="24578" name="Rectangle 2"/>
          <p:cNvSpPr>
            <a:spLocks noGrp="1" noChangeArrowheads="1"/>
          </p:cNvSpPr>
          <p:nvPr>
            <p:ph type="title"/>
          </p:nvPr>
        </p:nvSpPr>
        <p:spPr/>
        <p:txBody>
          <a:bodyPr/>
          <a:lstStyle/>
          <a:p>
            <a:r>
              <a:rPr lang="en-US" altLang="en-US" dirty="0" smtClean="0"/>
              <a:t>Determinants of Neuronal Survival</a:t>
            </a:r>
          </a:p>
        </p:txBody>
      </p:sp>
      <p:pic>
        <p:nvPicPr>
          <p:cNvPr id="4" name="Picture 2" descr="31009_05_u03">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2273807"/>
            <a:ext cx="2926080" cy="4584193"/>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75</a:t>
            </a:fld>
            <a:endParaRPr lang="en-US" dirty="0"/>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Rectangle 3"/>
          <p:cNvSpPr>
            <a:spLocks noGrp="1" noChangeArrowheads="1"/>
          </p:cNvSpPr>
          <p:nvPr>
            <p:ph idx="1"/>
          </p:nvPr>
        </p:nvSpPr>
        <p:spPr>
          <a:xfrm>
            <a:off x="228600" y="1410590"/>
            <a:ext cx="8686800" cy="5295010"/>
          </a:xfrm>
        </p:spPr>
        <p:txBody>
          <a:bodyPr/>
          <a:lstStyle/>
          <a:p>
            <a:pPr marL="342900" lvl="1" indent="-342900">
              <a:lnSpc>
                <a:spcPct val="90000"/>
              </a:lnSpc>
              <a:buFont typeface="Arial" charset="0"/>
              <a:buChar char="•"/>
            </a:pPr>
            <a:r>
              <a:rPr lang="en-US" altLang="en-US" sz="3200" dirty="0"/>
              <a:t>Brain’s system…</a:t>
            </a:r>
          </a:p>
          <a:p>
            <a:pPr marL="742950" lvl="2" indent="-342900">
              <a:lnSpc>
                <a:spcPct val="90000"/>
              </a:lnSpc>
            </a:pPr>
            <a:r>
              <a:rPr lang="en-US" altLang="en-US" sz="3200" dirty="0" smtClean="0"/>
              <a:t>overproduce </a:t>
            </a:r>
            <a:r>
              <a:rPr lang="en-US" altLang="en-US" sz="3200" dirty="0"/>
              <a:t>neurons</a:t>
            </a:r>
          </a:p>
          <a:p>
            <a:pPr marL="742950" lvl="2" indent="-342900">
              <a:lnSpc>
                <a:spcPct val="90000"/>
              </a:lnSpc>
            </a:pPr>
            <a:r>
              <a:rPr lang="en-US" altLang="en-US" sz="3200" dirty="0"/>
              <a:t>then </a:t>
            </a:r>
            <a:r>
              <a:rPr lang="en-US" altLang="en-US" sz="3200" dirty="0" smtClean="0"/>
              <a:t>apply </a:t>
            </a:r>
            <a:r>
              <a:rPr lang="en-US" altLang="en-US" sz="3200" dirty="0">
                <a:solidFill>
                  <a:srgbClr val="FF0000"/>
                </a:solidFill>
              </a:rPr>
              <a:t>apoptosis</a:t>
            </a:r>
            <a:r>
              <a:rPr lang="en-US" altLang="en-US" sz="3200" dirty="0"/>
              <a:t> </a:t>
            </a:r>
          </a:p>
          <a:p>
            <a:pPr marL="857250" lvl="3" indent="0">
              <a:lnSpc>
                <a:spcPct val="90000"/>
              </a:lnSpc>
              <a:buNone/>
            </a:pPr>
            <a:r>
              <a:rPr lang="en-US" altLang="en-US" sz="3200" dirty="0"/>
              <a:t>(preprogrammed </a:t>
            </a:r>
            <a:r>
              <a:rPr lang="en-US" altLang="en-US" sz="3200" dirty="0" smtClean="0"/>
              <a:t>mechanism of </a:t>
            </a:r>
            <a:r>
              <a:rPr lang="en-US" altLang="en-US" sz="3200" dirty="0"/>
              <a:t>cell death)</a:t>
            </a:r>
          </a:p>
          <a:p>
            <a:pPr>
              <a:lnSpc>
                <a:spcPct val="90000"/>
              </a:lnSpc>
            </a:pPr>
            <a:endParaRPr lang="en-US" altLang="en-US" dirty="0"/>
          </a:p>
          <a:p>
            <a:pPr>
              <a:lnSpc>
                <a:spcPct val="90000"/>
              </a:lnSpc>
              <a:buFont typeface="Wingdings" pitchFamily="2" charset="2"/>
              <a:buChar char="à"/>
            </a:pPr>
            <a:r>
              <a:rPr lang="en-US" altLang="en-US" dirty="0"/>
              <a:t>Enables exact matching…</a:t>
            </a:r>
          </a:p>
          <a:p>
            <a:pPr marL="0" indent="0">
              <a:lnSpc>
                <a:spcPct val="90000"/>
              </a:lnSpc>
              <a:buNone/>
            </a:pPr>
            <a:r>
              <a:rPr lang="en-US" altLang="en-US" dirty="0"/>
              <a:t>	# of incoming axons to # of receiving cells</a:t>
            </a:r>
          </a:p>
        </p:txBody>
      </p:sp>
      <p:sp>
        <p:nvSpPr>
          <p:cNvPr id="24578" name="Rectangle 2"/>
          <p:cNvSpPr>
            <a:spLocks noGrp="1" noChangeArrowheads="1"/>
          </p:cNvSpPr>
          <p:nvPr>
            <p:ph type="title"/>
          </p:nvPr>
        </p:nvSpPr>
        <p:spPr/>
        <p:txBody>
          <a:bodyPr/>
          <a:lstStyle/>
          <a:p>
            <a:r>
              <a:rPr lang="en-US" altLang="en-US" dirty="0" smtClean="0"/>
              <a:t>Determinants of Neuronal Survival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76</a:t>
            </a:fld>
            <a:endParaRPr lang="en-US" dirty="0"/>
          </a:p>
        </p:txBody>
      </p:sp>
    </p:spTree>
    <p:extLst>
      <p:ext uri="{BB962C8B-B14F-4D97-AF65-F5344CB8AC3E}">
        <p14:creationId xmlns:p14="http://schemas.microsoft.com/office/powerpoint/2010/main" val="3689111697"/>
      </p:ext>
    </p:extLst>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31009_05_06">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143000"/>
            <a:ext cx="7955280" cy="567439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600200" y="228600"/>
            <a:ext cx="6827510" cy="830997"/>
          </a:xfrm>
          <a:prstGeom prst="rect">
            <a:avLst/>
          </a:prstGeom>
          <a:noFill/>
        </p:spPr>
        <p:txBody>
          <a:bodyPr wrap="none" rtlCol="0">
            <a:spAutoFit/>
          </a:bodyPr>
          <a:lstStyle/>
          <a:p>
            <a:r>
              <a:rPr lang="en-US" dirty="0" smtClean="0"/>
              <a:t>Figure 4.14- Cell loss during development of the </a:t>
            </a:r>
          </a:p>
          <a:p>
            <a:r>
              <a:rPr lang="en-US" dirty="0" smtClean="0"/>
              <a:t>nervous system (motor neurons in spinal cord )</a:t>
            </a:r>
            <a:endParaRPr lang="en-US" dirty="0"/>
          </a:p>
        </p:txBody>
      </p:sp>
      <p:sp>
        <p:nvSpPr>
          <p:cNvPr id="3" name="Slide Number Placeholder 2"/>
          <p:cNvSpPr>
            <a:spLocks noGrp="1"/>
          </p:cNvSpPr>
          <p:nvPr>
            <p:ph type="sldNum" sz="quarter" idx="12"/>
          </p:nvPr>
        </p:nvSpPr>
        <p:spPr/>
        <p:txBody>
          <a:bodyPr/>
          <a:lstStyle/>
          <a:p>
            <a:pPr>
              <a:defRPr/>
            </a:pPr>
            <a:fld id="{04BE63F4-A616-4BB9-A31E-CBB37186DD9F}" type="slidenum">
              <a:rPr lang="en-US" smtClean="0"/>
              <a:pPr>
                <a:defRPr/>
              </a:pPr>
              <a:t>77</a:t>
            </a:fld>
            <a:endParaRPr lang="en-US" dirty="0"/>
          </a:p>
        </p:txBody>
      </p:sp>
    </p:spTree>
    <p:extLst>
      <p:ext uri="{BB962C8B-B14F-4D97-AF65-F5344CB8AC3E}">
        <p14:creationId xmlns:p14="http://schemas.microsoft.com/office/powerpoint/2010/main" val="47319371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idx="1"/>
          </p:nvPr>
        </p:nvSpPr>
        <p:spPr/>
        <p:txBody>
          <a:bodyPr/>
          <a:lstStyle/>
          <a:p>
            <a:r>
              <a:rPr lang="en-US" altLang="en-US" dirty="0" err="1">
                <a:solidFill>
                  <a:srgbClr val="FF0000"/>
                </a:solidFill>
              </a:rPr>
              <a:t>Neurotropin</a:t>
            </a:r>
            <a:r>
              <a:rPr lang="en-US" altLang="en-US" dirty="0"/>
              <a:t>= chemical that promotes survival &amp; activity of neurons (i.e., NGF)</a:t>
            </a:r>
          </a:p>
          <a:p>
            <a:endParaRPr lang="en-US" altLang="en-US" sz="1400" dirty="0"/>
          </a:p>
          <a:p>
            <a:r>
              <a:rPr lang="en-US" altLang="en-US" dirty="0"/>
              <a:t>Axons not exposed to </a:t>
            </a:r>
            <a:r>
              <a:rPr lang="en-US" altLang="en-US" dirty="0" err="1"/>
              <a:t>neurotropins</a:t>
            </a:r>
            <a:r>
              <a:rPr lang="en-US" altLang="en-US" dirty="0"/>
              <a:t> after making connections undergo apoptosis</a:t>
            </a:r>
          </a:p>
          <a:p>
            <a:endParaRPr lang="en-US" altLang="en-US" sz="1400" dirty="0"/>
          </a:p>
          <a:p>
            <a:r>
              <a:rPr lang="en-US" altLang="en-US" dirty="0"/>
              <a:t>Therefore, healthy adult nervous system contains NO neurons that failed to make appropriate connections</a:t>
            </a:r>
          </a:p>
        </p:txBody>
      </p:sp>
      <p:sp>
        <p:nvSpPr>
          <p:cNvPr id="25602" name="Rectangle 2"/>
          <p:cNvSpPr>
            <a:spLocks noGrp="1" noChangeArrowheads="1"/>
          </p:cNvSpPr>
          <p:nvPr>
            <p:ph type="title"/>
          </p:nvPr>
        </p:nvSpPr>
        <p:spPr/>
        <p:txBody>
          <a:bodyPr/>
          <a:lstStyle/>
          <a:p>
            <a:r>
              <a:rPr lang="en-US" altLang="en-US" dirty="0" smtClean="0"/>
              <a:t>Neurotropins</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78</a:t>
            </a:fld>
            <a:endParaRPr lang="en-US" dirty="0"/>
          </a:p>
        </p:txBody>
      </p:sp>
    </p:spTree>
  </p:cSld>
  <p:clrMapOvr>
    <a:masterClrMapping/>
  </p:clrMapOv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1410590"/>
            <a:ext cx="8458200" cy="5295010"/>
          </a:xfrm>
        </p:spPr>
        <p:txBody>
          <a:bodyPr/>
          <a:lstStyle/>
          <a:p>
            <a:r>
              <a:rPr lang="en-US" altLang="en-US" dirty="0"/>
              <a:t>Elimination &amp; period of massive cell death</a:t>
            </a:r>
            <a:r>
              <a:rPr lang="en-US" altLang="en-US" dirty="0">
                <a:sym typeface="Wingdings" panose="05000000000000000000" pitchFamily="2" charset="2"/>
              </a:rPr>
              <a:t></a:t>
            </a:r>
            <a:r>
              <a:rPr lang="en-US" altLang="en-US" dirty="0"/>
              <a:t> part of normal development and maturation</a:t>
            </a:r>
          </a:p>
          <a:p>
            <a:endParaRPr lang="en-US" altLang="en-US" sz="1400" dirty="0"/>
          </a:p>
          <a:p>
            <a:r>
              <a:rPr lang="en-US" altLang="en-US" dirty="0"/>
              <a:t>After maturity, apoptotic mechanisms become dormant</a:t>
            </a:r>
          </a:p>
          <a:p>
            <a:endParaRPr lang="en-US" altLang="en-US" sz="1400" dirty="0"/>
          </a:p>
          <a:p>
            <a:r>
              <a:rPr lang="en-US" altLang="en-US" dirty="0"/>
              <a:t>Visual cortex is actually thicker in blind people due to lack of visual stimuli</a:t>
            </a:r>
          </a:p>
          <a:p>
            <a:pPr lvl="1"/>
            <a:r>
              <a:rPr lang="en-US" altLang="en-US" dirty="0"/>
              <a:t>Ineffective neurons cannot be pruned out</a:t>
            </a:r>
          </a:p>
        </p:txBody>
      </p:sp>
      <p:sp>
        <p:nvSpPr>
          <p:cNvPr id="26626" name="Rectangle 2"/>
          <p:cNvSpPr>
            <a:spLocks noGrp="1" noChangeArrowheads="1"/>
          </p:cNvSpPr>
          <p:nvPr>
            <p:ph type="title"/>
          </p:nvPr>
        </p:nvSpPr>
        <p:spPr/>
        <p:txBody>
          <a:bodyPr/>
          <a:lstStyle/>
          <a:p>
            <a:r>
              <a:rPr lang="en-US" altLang="en-US" dirty="0" smtClean="0"/>
              <a:t>Neuronal Death</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79</a:t>
            </a:fld>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p:txBody>
          <a:bodyPr/>
          <a:lstStyle/>
          <a:p>
            <a:pPr eaLnBrk="1" hangingPunct="1"/>
            <a:r>
              <a:rPr lang="en-US" altLang="en-US" dirty="0">
                <a:solidFill>
                  <a:srgbClr val="FF0000"/>
                </a:solidFill>
              </a:rPr>
              <a:t>RNA</a:t>
            </a:r>
            <a:r>
              <a:rPr lang="en-US" altLang="en-US" dirty="0"/>
              <a:t>…</a:t>
            </a:r>
          </a:p>
          <a:p>
            <a:pPr lvl="1" eaLnBrk="1" hangingPunct="1"/>
            <a:r>
              <a:rPr lang="en-US" altLang="en-US" sz="3200" dirty="0"/>
              <a:t>is a single strand chemical</a:t>
            </a:r>
          </a:p>
          <a:p>
            <a:pPr lvl="1" eaLnBrk="1" hangingPunct="1"/>
            <a:r>
              <a:rPr lang="en-US" altLang="en-US" sz="3200" dirty="0"/>
              <a:t>that serves as a template/model for the synthesis of proteins (messenger RNA</a:t>
            </a:r>
            <a:r>
              <a:rPr lang="en-US" altLang="en-US" sz="3200" dirty="0" smtClean="0"/>
              <a:t>)</a:t>
            </a:r>
            <a:endParaRPr lang="en-US" altLang="en-US" sz="3200" dirty="0"/>
          </a:p>
          <a:p>
            <a:pPr marL="0" indent="0">
              <a:buNone/>
            </a:pPr>
            <a:endParaRPr lang="en-US" altLang="en-US" sz="3600" dirty="0" smtClean="0"/>
          </a:p>
        </p:txBody>
      </p:sp>
      <p:sp>
        <p:nvSpPr>
          <p:cNvPr id="17410" name="Rectangle 2"/>
          <p:cNvSpPr>
            <a:spLocks noGrp="1" noChangeArrowheads="1"/>
          </p:cNvSpPr>
          <p:nvPr>
            <p:ph type="title"/>
          </p:nvPr>
        </p:nvSpPr>
        <p:spPr>
          <a:solidFill>
            <a:srgbClr val="FFFF00"/>
          </a:solidFill>
        </p:spPr>
        <p:txBody>
          <a:bodyPr/>
          <a:lstStyle/>
          <a:p>
            <a:r>
              <a:rPr lang="en-US" altLang="en-US" dirty="0" smtClean="0"/>
              <a:t>Mendelian Genetics – DNA and RNA (cont’d.) </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8</a:t>
            </a:fld>
            <a:endParaRPr lang="en-US" dirty="0"/>
          </a:p>
        </p:txBody>
      </p:sp>
    </p:spTree>
    <p:extLst>
      <p:ext uri="{BB962C8B-B14F-4D97-AF65-F5344CB8AC3E}">
        <p14:creationId xmlns:p14="http://schemas.microsoft.com/office/powerpoint/2010/main" val="146845383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1795463"/>
            <a:ext cx="7772400" cy="2124075"/>
          </a:xfrm>
        </p:spPr>
        <p:txBody>
          <a:bodyPr/>
          <a:lstStyle/>
          <a:p>
            <a:pPr algn="ctr"/>
            <a:r>
              <a:rPr lang="en-US" dirty="0" smtClean="0">
                <a:solidFill>
                  <a:srgbClr val="00B050"/>
                </a:solidFill>
              </a:rPr>
              <a:t>Cengage CD video:</a:t>
            </a:r>
            <a:br>
              <a:rPr lang="en-US" dirty="0" smtClean="0">
                <a:solidFill>
                  <a:srgbClr val="00B050"/>
                </a:solidFill>
              </a:rPr>
            </a:br>
            <a:r>
              <a:rPr lang="en-US" dirty="0" smtClean="0">
                <a:solidFill>
                  <a:srgbClr val="00B050"/>
                </a:solidFill>
              </a:rPr>
              <a:t> </a:t>
            </a:r>
            <a:br>
              <a:rPr lang="en-US" dirty="0" smtClean="0">
                <a:solidFill>
                  <a:srgbClr val="00B050"/>
                </a:solidFill>
              </a:rPr>
            </a:br>
            <a:r>
              <a:rPr lang="en-US" dirty="0" smtClean="0">
                <a:solidFill>
                  <a:srgbClr val="00B050"/>
                </a:solidFill>
              </a:rPr>
              <a:t>Brain development</a:t>
            </a:r>
            <a:endParaRPr lang="en-US" dirty="0">
              <a:solidFill>
                <a:srgbClr val="00B050"/>
              </a:solidFill>
            </a:endParaRPr>
          </a:p>
        </p:txBody>
      </p:sp>
      <p:sp>
        <p:nvSpPr>
          <p:cNvPr id="3" name="Slide Number Placeholder 2"/>
          <p:cNvSpPr>
            <a:spLocks noGrp="1"/>
          </p:cNvSpPr>
          <p:nvPr>
            <p:ph type="sldNum" sz="quarter" idx="12"/>
          </p:nvPr>
        </p:nvSpPr>
        <p:spPr/>
        <p:txBody>
          <a:bodyPr/>
          <a:lstStyle/>
          <a:p>
            <a:pPr>
              <a:defRPr/>
            </a:pPr>
            <a:fld id="{04BE63F4-A616-4BB9-A31E-CBB37186DD9F}" type="slidenum">
              <a:rPr lang="en-US" smtClean="0"/>
              <a:pPr>
                <a:defRPr/>
              </a:pPr>
              <a:t>80</a:t>
            </a:fld>
            <a:endParaRPr lang="en-US" dirty="0"/>
          </a:p>
        </p:txBody>
      </p:sp>
    </p:spTree>
    <p:extLst>
      <p:ext uri="{BB962C8B-B14F-4D97-AF65-F5344CB8AC3E}">
        <p14:creationId xmlns:p14="http://schemas.microsoft.com/office/powerpoint/2010/main" val="99838192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p:txBody>
          <a:bodyPr/>
          <a:lstStyle/>
          <a:p>
            <a:r>
              <a:rPr lang="en-US" altLang="en-US" dirty="0"/>
              <a:t>Early stages of brain development </a:t>
            </a:r>
          </a:p>
          <a:p>
            <a:pPr lvl="1">
              <a:buFont typeface="Wingdings"/>
              <a:buChar char="à"/>
            </a:pPr>
            <a:r>
              <a:rPr lang="en-US" altLang="en-US" dirty="0"/>
              <a:t>critical for normal development later in life</a:t>
            </a:r>
          </a:p>
          <a:p>
            <a:pPr lvl="1">
              <a:spcBef>
                <a:spcPts val="0"/>
              </a:spcBef>
              <a:buFont typeface="Wingdings"/>
              <a:buChar char="à"/>
            </a:pPr>
            <a:endParaRPr lang="en-US" altLang="en-US" sz="1400" dirty="0"/>
          </a:p>
          <a:p>
            <a:r>
              <a:rPr lang="en-US" altLang="en-US" dirty="0"/>
              <a:t>One gene mutation…</a:t>
            </a:r>
          </a:p>
          <a:p>
            <a:pPr lvl="1">
              <a:buFont typeface="Wingdings"/>
              <a:buChar char="à"/>
            </a:pPr>
            <a:r>
              <a:rPr lang="en-US" altLang="en-US" dirty="0"/>
              <a:t>can lead to many defects</a:t>
            </a:r>
          </a:p>
          <a:p>
            <a:pPr lvl="1">
              <a:spcBef>
                <a:spcPts val="0"/>
              </a:spcBef>
              <a:buFont typeface="Wingdings"/>
              <a:buChar char="à"/>
            </a:pPr>
            <a:endParaRPr lang="en-US" altLang="en-US" dirty="0"/>
          </a:p>
          <a:p>
            <a:r>
              <a:rPr lang="en-US" altLang="en-US" dirty="0"/>
              <a:t>Chemical distortions during early development </a:t>
            </a:r>
          </a:p>
          <a:p>
            <a:pPr marL="457200" lvl="1" indent="0">
              <a:buNone/>
            </a:pPr>
            <a:r>
              <a:rPr lang="en-US" altLang="en-US" dirty="0">
                <a:sym typeface="Wingdings" panose="05000000000000000000" pitchFamily="2" charset="2"/>
              </a:rPr>
              <a:t> </a:t>
            </a:r>
            <a:r>
              <a:rPr lang="en-US" altLang="en-US" dirty="0"/>
              <a:t>can cause significant impairment and 	developmental problems</a:t>
            </a:r>
          </a:p>
        </p:txBody>
      </p:sp>
      <p:sp>
        <p:nvSpPr>
          <p:cNvPr id="27650" name="Rectangle 2"/>
          <p:cNvSpPr>
            <a:spLocks noGrp="1" noChangeArrowheads="1"/>
          </p:cNvSpPr>
          <p:nvPr>
            <p:ph type="title"/>
          </p:nvPr>
        </p:nvSpPr>
        <p:spPr>
          <a:solidFill>
            <a:srgbClr val="FFFF00"/>
          </a:solidFill>
        </p:spPr>
        <p:txBody>
          <a:bodyPr/>
          <a:lstStyle/>
          <a:p>
            <a:r>
              <a:rPr lang="en-US" altLang="en-US" dirty="0" smtClean="0"/>
              <a:t>The Vulnerable Developing Brain</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81</a:t>
            </a:fld>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p:txBody>
          <a:bodyPr/>
          <a:lstStyle/>
          <a:p>
            <a:r>
              <a:rPr lang="en-US" altLang="en-US" dirty="0">
                <a:solidFill>
                  <a:srgbClr val="FF0000"/>
                </a:solidFill>
              </a:rPr>
              <a:t>Fetal alcohol syndrome</a:t>
            </a:r>
            <a:r>
              <a:rPr lang="en-US" altLang="en-US" dirty="0"/>
              <a:t>=</a:t>
            </a:r>
          </a:p>
          <a:p>
            <a:pPr marL="0" indent="0">
              <a:buNone/>
            </a:pPr>
            <a:r>
              <a:rPr lang="en-US" altLang="en-US" dirty="0"/>
              <a:t>	condition children are born with </a:t>
            </a:r>
            <a:r>
              <a:rPr lang="en-US" altLang="en-US" dirty="0" smtClean="0"/>
              <a:t>if 	mother drinks </a:t>
            </a:r>
            <a:r>
              <a:rPr lang="en-US" altLang="en-US" dirty="0"/>
              <a:t>heavily during pregnancy</a:t>
            </a:r>
          </a:p>
          <a:p>
            <a:endParaRPr lang="en-US" altLang="en-US" dirty="0" smtClean="0"/>
          </a:p>
        </p:txBody>
      </p:sp>
      <p:sp>
        <p:nvSpPr>
          <p:cNvPr id="28674" name="Rectangle 2"/>
          <p:cNvSpPr>
            <a:spLocks noGrp="1" noChangeArrowheads="1"/>
          </p:cNvSpPr>
          <p:nvPr>
            <p:ph type="title"/>
          </p:nvPr>
        </p:nvSpPr>
        <p:spPr/>
        <p:txBody>
          <a:bodyPr/>
          <a:lstStyle/>
          <a:p>
            <a:r>
              <a:rPr lang="en-US" altLang="en-US" dirty="0" smtClean="0"/>
              <a:t>Fetal Alcohol Syndrome</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82</a:t>
            </a:fld>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343400" y="1371600"/>
            <a:ext cx="4572000" cy="5295010"/>
          </a:xfrm>
        </p:spPr>
        <p:txBody>
          <a:bodyPr/>
          <a:lstStyle/>
          <a:p>
            <a:r>
              <a:rPr lang="en-US" altLang="en-US" dirty="0"/>
              <a:t>Characteristics: </a:t>
            </a:r>
          </a:p>
          <a:p>
            <a:pPr lvl="1"/>
            <a:r>
              <a:rPr lang="en-US" altLang="en-US" dirty="0"/>
              <a:t>Hyperactivity and </a:t>
            </a:r>
          </a:p>
          <a:p>
            <a:pPr marL="457200" lvl="1" indent="0">
              <a:buNone/>
            </a:pPr>
            <a:r>
              <a:rPr lang="en-US" altLang="en-US" dirty="0"/>
              <a:t>	impulsiveness</a:t>
            </a:r>
          </a:p>
          <a:p>
            <a:pPr lvl="1"/>
            <a:r>
              <a:rPr lang="en-US" altLang="en-US" dirty="0"/>
              <a:t>Difficulty maintaining</a:t>
            </a:r>
          </a:p>
          <a:p>
            <a:pPr marL="457200" lvl="1" indent="0">
              <a:buNone/>
            </a:pPr>
            <a:r>
              <a:rPr lang="en-US" altLang="en-US" dirty="0"/>
              <a:t>	attention</a:t>
            </a:r>
          </a:p>
          <a:p>
            <a:pPr lvl="1"/>
            <a:r>
              <a:rPr lang="en-US" altLang="en-US" dirty="0"/>
              <a:t>Varying degrees of </a:t>
            </a:r>
          </a:p>
          <a:p>
            <a:pPr marL="457200" lvl="1" indent="0">
              <a:buNone/>
            </a:pPr>
            <a:r>
              <a:rPr lang="en-US" altLang="en-US" dirty="0"/>
              <a:t>	mental retardation</a:t>
            </a:r>
          </a:p>
          <a:p>
            <a:pPr lvl="1"/>
            <a:r>
              <a:rPr lang="en-US" altLang="en-US" dirty="0"/>
              <a:t>Motor problems and</a:t>
            </a:r>
          </a:p>
          <a:p>
            <a:pPr marL="457200" lvl="1" indent="0">
              <a:buNone/>
            </a:pPr>
            <a:r>
              <a:rPr lang="en-US" altLang="en-US" dirty="0"/>
              <a:t>	heart defects</a:t>
            </a:r>
          </a:p>
          <a:p>
            <a:pPr lvl="1"/>
            <a:r>
              <a:rPr lang="en-US" altLang="en-US" dirty="0"/>
              <a:t>Facial abnormalities</a:t>
            </a:r>
          </a:p>
        </p:txBody>
      </p:sp>
      <p:sp>
        <p:nvSpPr>
          <p:cNvPr id="28674" name="Rectangle 2"/>
          <p:cNvSpPr>
            <a:spLocks noGrp="1" noChangeArrowheads="1"/>
          </p:cNvSpPr>
          <p:nvPr>
            <p:ph type="title"/>
          </p:nvPr>
        </p:nvSpPr>
        <p:spPr>
          <a:xfrm>
            <a:off x="3886200" y="12550"/>
            <a:ext cx="5105400" cy="1282849"/>
          </a:xfrm>
        </p:spPr>
        <p:txBody>
          <a:bodyPr/>
          <a:lstStyle/>
          <a:p>
            <a:pPr algn="l"/>
            <a:r>
              <a:rPr lang="en-US" altLang="en-US" dirty="0" smtClean="0"/>
              <a:t>Fetal Alcohol Syndrome (cont’d.) </a:t>
            </a:r>
            <a:r>
              <a:rPr lang="en-US" altLang="en-US" sz="2000" dirty="0" smtClean="0"/>
              <a:t>(Figure not in 12</a:t>
            </a:r>
            <a:r>
              <a:rPr lang="en-US" altLang="en-US" sz="2000" baseline="30000" dirty="0" smtClean="0"/>
              <a:t>th</a:t>
            </a:r>
            <a:r>
              <a:rPr lang="en-US" altLang="en-US" sz="2000" dirty="0" smtClean="0"/>
              <a:t> edition)</a:t>
            </a:r>
            <a:endParaRPr lang="en-US" altLang="en-US" dirty="0" smtClean="0"/>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 y="609600"/>
            <a:ext cx="3840480" cy="6167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83</a:t>
            </a:fld>
            <a:endParaRPr lang="en-US" dirty="0"/>
          </a:p>
        </p:txBody>
      </p:sp>
    </p:spTree>
    <p:extLst>
      <p:ext uri="{BB962C8B-B14F-4D97-AF65-F5344CB8AC3E}">
        <p14:creationId xmlns:p14="http://schemas.microsoft.com/office/powerpoint/2010/main" val="500900471"/>
      </p:ext>
    </p:extLst>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228600" y="1410590"/>
            <a:ext cx="8686800" cy="5295010"/>
          </a:xfrm>
        </p:spPr>
        <p:txBody>
          <a:bodyPr/>
          <a:lstStyle/>
          <a:p>
            <a:r>
              <a:rPr lang="en-US" altLang="en-US" dirty="0"/>
              <a:t>Dendrites of FAS children are short with few branches</a:t>
            </a:r>
          </a:p>
          <a:p>
            <a:pPr>
              <a:spcBef>
                <a:spcPts val="0"/>
              </a:spcBef>
            </a:pPr>
            <a:endParaRPr lang="en-US" altLang="en-US" sz="1400" dirty="0"/>
          </a:p>
          <a:p>
            <a:r>
              <a:rPr lang="en-US" altLang="en-US" dirty="0"/>
              <a:t>Exposure to alcohol in fetal brain suppresses glutamate and enhances release of GABA</a:t>
            </a:r>
          </a:p>
          <a:p>
            <a:pPr>
              <a:spcBef>
                <a:spcPts val="0"/>
              </a:spcBef>
            </a:pPr>
            <a:endParaRPr lang="en-US" altLang="en-US" sz="1400" dirty="0"/>
          </a:p>
          <a:p>
            <a:pPr marL="457200" lvl="1" indent="0">
              <a:buNone/>
            </a:pPr>
            <a:r>
              <a:rPr lang="en-US" altLang="en-US" dirty="0">
                <a:sym typeface="Wingdings" panose="05000000000000000000" pitchFamily="2" charset="2"/>
              </a:rPr>
              <a:t></a:t>
            </a:r>
            <a:r>
              <a:rPr lang="en-US" altLang="en-US" sz="3200" dirty="0"/>
              <a:t>Many neurons consequently receive:</a:t>
            </a:r>
          </a:p>
          <a:p>
            <a:pPr lvl="1"/>
            <a:r>
              <a:rPr lang="en-US" altLang="en-US" sz="3200" dirty="0"/>
              <a:t> less excitation </a:t>
            </a:r>
          </a:p>
          <a:p>
            <a:pPr lvl="1"/>
            <a:r>
              <a:rPr lang="en-US" altLang="en-US" sz="3200" dirty="0"/>
              <a:t> less exposure to </a:t>
            </a:r>
            <a:r>
              <a:rPr lang="en-US" altLang="en-US" sz="3200" dirty="0" err="1"/>
              <a:t>neurotropins</a:t>
            </a:r>
            <a:r>
              <a:rPr lang="en-US" altLang="en-US" sz="3200" dirty="0"/>
              <a:t> than usual</a:t>
            </a:r>
          </a:p>
          <a:p>
            <a:pPr marL="914400" lvl="2" indent="0">
              <a:buNone/>
            </a:pPr>
            <a:r>
              <a:rPr lang="en-US" altLang="en-US" sz="3200" dirty="0">
                <a:sym typeface="Wingdings" panose="05000000000000000000" pitchFamily="2" charset="2"/>
              </a:rPr>
              <a:t></a:t>
            </a:r>
            <a:r>
              <a:rPr lang="en-US" altLang="en-US" sz="3200" dirty="0"/>
              <a:t> undergo apoptosis</a:t>
            </a:r>
          </a:p>
          <a:p>
            <a:endParaRPr lang="en-US" altLang="en-US" dirty="0" smtClean="0"/>
          </a:p>
        </p:txBody>
      </p:sp>
      <p:sp>
        <p:nvSpPr>
          <p:cNvPr id="30722" name="Rectangle 2"/>
          <p:cNvSpPr>
            <a:spLocks noGrp="1" noChangeArrowheads="1"/>
          </p:cNvSpPr>
          <p:nvPr>
            <p:ph type="title"/>
          </p:nvPr>
        </p:nvSpPr>
        <p:spPr>
          <a:solidFill>
            <a:srgbClr val="FFFF00"/>
          </a:solidFill>
        </p:spPr>
        <p:txBody>
          <a:bodyPr/>
          <a:lstStyle/>
          <a:p>
            <a:r>
              <a:rPr lang="en-US" altLang="en-US" dirty="0" smtClean="0"/>
              <a:t>Fetal Alcohol Syndrome (cont’d.)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84</a:t>
            </a:fld>
            <a:endParaRPr lang="en-US" dirty="0"/>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685800" y="76200"/>
            <a:ext cx="7772400" cy="1143000"/>
          </a:xfrm>
        </p:spPr>
        <p:txBody>
          <a:bodyPr/>
          <a:lstStyle/>
          <a:p>
            <a:pPr algn="l" eaLnBrk="1" hangingPunct="1"/>
            <a:r>
              <a:rPr lang="en-US" dirty="0"/>
              <a:t>Cortical Thinning as a Result of Prenatal Alcohol </a:t>
            </a:r>
            <a:r>
              <a:rPr lang="en-US" dirty="0" smtClean="0"/>
              <a:t>Exposure</a:t>
            </a:r>
            <a:endParaRPr lang="en-US" altLang="en-US" sz="2400" dirty="0" smtClean="0">
              <a:solidFill>
                <a:schemeClr val="tx1"/>
              </a:solidFill>
            </a:endParaRPr>
          </a:p>
        </p:txBody>
      </p:sp>
      <p:sp>
        <p:nvSpPr>
          <p:cNvPr id="9" name="TextBox 8"/>
          <p:cNvSpPr txBox="1"/>
          <p:nvPr/>
        </p:nvSpPr>
        <p:spPr>
          <a:xfrm>
            <a:off x="914400" y="4239161"/>
            <a:ext cx="7315200" cy="1323439"/>
          </a:xfrm>
          <a:prstGeom prst="rect">
            <a:avLst/>
          </a:prstGeom>
          <a:noFill/>
          <a:ln>
            <a:solidFill>
              <a:schemeClr val="tx1"/>
            </a:solidFill>
          </a:ln>
        </p:spPr>
        <p:txBody>
          <a:bodyPr wrap="square" rtlCol="0">
            <a:spAutoFit/>
          </a:bodyPr>
          <a:lstStyle/>
          <a:p>
            <a:r>
              <a:rPr lang="en-US" sz="2000" b="1" dirty="0"/>
              <a:t>Figure 4.15 Cortical Thinning as a Result of Prenatal Alcohol Exposure</a:t>
            </a:r>
          </a:p>
          <a:p>
            <a:r>
              <a:rPr lang="en-US" sz="2000" dirty="0"/>
              <a:t>The cortical areas marked in red are thinner, on average, in adults whose mothers drank alcohol during pregnancy.</a:t>
            </a:r>
          </a:p>
        </p:txBody>
      </p:sp>
      <p:sp>
        <p:nvSpPr>
          <p:cNvPr id="5" name="Slide Number Placeholder 4"/>
          <p:cNvSpPr>
            <a:spLocks noGrp="1"/>
          </p:cNvSpPr>
          <p:nvPr>
            <p:ph type="sldNum" sz="quarter" idx="12"/>
          </p:nvPr>
        </p:nvSpPr>
        <p:spPr/>
        <p:txBody>
          <a:bodyPr/>
          <a:lstStyle/>
          <a:p>
            <a:pPr>
              <a:defRPr/>
            </a:pPr>
            <a:fld id="{82FAD20F-7F3B-4310-9FE7-99DF68270456}" type="slidenum">
              <a:rPr lang="en-US" smtClean="0"/>
              <a:pPr>
                <a:defRPr/>
              </a:pPr>
              <a:t>85</a:t>
            </a:fld>
            <a:endParaRPr lang="en-US" dirty="0"/>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81200"/>
            <a:ext cx="9144000" cy="1612294"/>
          </a:xfrm>
          <a:prstGeom prst="rect">
            <a:avLst/>
          </a:prstGeom>
        </p:spPr>
      </p:pic>
    </p:spTree>
    <p:extLst>
      <p:ext uri="{BB962C8B-B14F-4D97-AF65-F5344CB8AC3E}">
        <p14:creationId xmlns:p14="http://schemas.microsoft.com/office/powerpoint/2010/main" val="1454027805"/>
      </p:ext>
    </p:extLst>
  </p:cSld>
  <p:clrMapOvr>
    <a:masterClrMapping/>
  </p:clrMapOv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152400" y="1410590"/>
            <a:ext cx="8839200" cy="5295010"/>
          </a:xfrm>
        </p:spPr>
        <p:txBody>
          <a:bodyPr/>
          <a:lstStyle/>
          <a:p>
            <a:pPr>
              <a:lnSpc>
                <a:spcPct val="90000"/>
              </a:lnSpc>
            </a:pPr>
            <a:r>
              <a:rPr lang="en-US" altLang="en-US" dirty="0"/>
              <a:t>Neurons in different parts of brain…</a:t>
            </a:r>
          </a:p>
          <a:p>
            <a:pPr marL="457200" lvl="1" indent="0">
              <a:lnSpc>
                <a:spcPct val="90000"/>
              </a:lnSpc>
              <a:buNone/>
            </a:pPr>
            <a:r>
              <a:rPr lang="en-US" altLang="en-US" dirty="0">
                <a:sym typeface="Wingdings" panose="05000000000000000000" pitchFamily="2" charset="2"/>
              </a:rPr>
              <a:t>	</a:t>
            </a:r>
            <a:r>
              <a:rPr lang="en-US" altLang="en-US" sz="3200" dirty="0">
                <a:sym typeface="Wingdings" panose="05000000000000000000" pitchFamily="2" charset="2"/>
              </a:rPr>
              <a:t></a:t>
            </a:r>
            <a:r>
              <a:rPr lang="en-US" altLang="en-US" sz="3200" dirty="0"/>
              <a:t> differ in shape &amp; chemical components</a:t>
            </a:r>
          </a:p>
          <a:p>
            <a:pPr lvl="1">
              <a:lnSpc>
                <a:spcPct val="90000"/>
              </a:lnSpc>
            </a:pPr>
            <a:endParaRPr lang="en-US" altLang="en-US" sz="1400" dirty="0"/>
          </a:p>
          <a:p>
            <a:pPr>
              <a:lnSpc>
                <a:spcPct val="90000"/>
              </a:lnSpc>
            </a:pPr>
            <a:r>
              <a:rPr lang="en-US" altLang="en-US" dirty="0"/>
              <a:t>Immature neurons transplanted early…</a:t>
            </a:r>
          </a:p>
          <a:p>
            <a:pPr marL="0" indent="0">
              <a:lnSpc>
                <a:spcPct val="90000"/>
              </a:lnSpc>
              <a:buNone/>
            </a:pPr>
            <a:r>
              <a:rPr lang="en-US" altLang="en-US" dirty="0">
                <a:sym typeface="Wingdings" panose="05000000000000000000" pitchFamily="2" charset="2"/>
              </a:rPr>
              <a:t>	</a:t>
            </a:r>
            <a:r>
              <a:rPr lang="en-US" altLang="en-US" dirty="0"/>
              <a:t> develop properties of new location</a:t>
            </a:r>
          </a:p>
          <a:p>
            <a:pPr marL="0" indent="0">
              <a:lnSpc>
                <a:spcPct val="90000"/>
              </a:lnSpc>
              <a:buNone/>
            </a:pPr>
            <a:endParaRPr lang="en-US" altLang="en-US" sz="1400" dirty="0"/>
          </a:p>
          <a:p>
            <a:pPr>
              <a:lnSpc>
                <a:spcPct val="90000"/>
              </a:lnSpc>
            </a:pPr>
            <a:r>
              <a:rPr lang="en-US" altLang="en-US" dirty="0"/>
              <a:t>Neurons transplanted later…</a:t>
            </a:r>
          </a:p>
          <a:p>
            <a:pPr marL="0" indent="0">
              <a:lnSpc>
                <a:spcPct val="90000"/>
              </a:lnSpc>
              <a:buNone/>
            </a:pPr>
            <a:r>
              <a:rPr lang="en-US" altLang="en-US" dirty="0">
                <a:sym typeface="Wingdings" panose="05000000000000000000" pitchFamily="2" charset="2"/>
              </a:rPr>
              <a:t>	</a:t>
            </a:r>
            <a:r>
              <a:rPr lang="en-US" altLang="en-US" dirty="0"/>
              <a:t> develop some new properties</a:t>
            </a:r>
          </a:p>
          <a:p>
            <a:pPr marL="0" indent="0">
              <a:lnSpc>
                <a:spcPct val="90000"/>
              </a:lnSpc>
              <a:buNone/>
            </a:pPr>
            <a:r>
              <a:rPr lang="en-US" altLang="en-US" dirty="0"/>
              <a:t>	</a:t>
            </a:r>
            <a:r>
              <a:rPr lang="en-US" altLang="en-US" dirty="0">
                <a:sym typeface="Wingdings" panose="05000000000000000000" pitchFamily="2" charset="2"/>
              </a:rPr>
              <a:t></a:t>
            </a:r>
            <a:r>
              <a:rPr lang="en-US" altLang="en-US" dirty="0"/>
              <a:t> but retain some old </a:t>
            </a:r>
            <a:r>
              <a:rPr lang="en-US" altLang="en-US" dirty="0" smtClean="0"/>
              <a:t>properties</a:t>
            </a:r>
          </a:p>
          <a:p>
            <a:pPr marL="0" indent="0">
              <a:lnSpc>
                <a:spcPct val="90000"/>
              </a:lnSpc>
              <a:buNone/>
            </a:pPr>
            <a:endParaRPr lang="en-US" altLang="en-US" sz="2400" dirty="0" smtClean="0"/>
          </a:p>
          <a:p>
            <a:pPr algn="r"/>
            <a:r>
              <a:rPr lang="en-US" altLang="en-US" sz="2400" dirty="0" smtClean="0"/>
              <a:t>Example: ferret experiment</a:t>
            </a:r>
          </a:p>
        </p:txBody>
      </p:sp>
      <p:sp>
        <p:nvSpPr>
          <p:cNvPr id="32770" name="Rectangle 2"/>
          <p:cNvSpPr>
            <a:spLocks noGrp="1" noChangeArrowheads="1"/>
          </p:cNvSpPr>
          <p:nvPr>
            <p:ph type="title"/>
          </p:nvPr>
        </p:nvSpPr>
        <p:spPr/>
        <p:txBody>
          <a:bodyPr/>
          <a:lstStyle/>
          <a:p>
            <a:r>
              <a:rPr lang="en-US" altLang="en-US" dirty="0" smtClean="0"/>
              <a:t>Differentiation of the Cortex</a:t>
            </a:r>
          </a:p>
        </p:txBody>
      </p:sp>
      <p:sp>
        <p:nvSpPr>
          <p:cNvPr id="2" name="Slide Number Placeholder 1"/>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86</a:t>
            </a:fld>
            <a:endParaRPr lang="en-US" dirty="0"/>
          </a:p>
        </p:txBody>
      </p:sp>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n illustration shows a test conducted on ferret after an initial training. Initial Training: Ferret with rewired left hemisphere learns to turn left when it hears a tone and learns to turn right when it sees a red light flashed briefly in the left visual field (stimulating right hemisphere, which is wired normally). During the test, red light is flashed so that the left (rewired) hemisphere sees it, and this results in Ferret turning to the right."/>
          <p:cNvPicPr>
            <a:picLocks noChangeAspect="1"/>
          </p:cNvPicPr>
          <p:nvPr/>
        </p:nvPicPr>
        <p:blipFill>
          <a:blip r:embed="rId3"/>
          <a:stretch>
            <a:fillRect/>
          </a:stretch>
        </p:blipFill>
        <p:spPr>
          <a:xfrm>
            <a:off x="2895600" y="1524000"/>
            <a:ext cx="5943600" cy="5026521"/>
          </a:xfrm>
          <a:prstGeom prst="rect">
            <a:avLst/>
          </a:prstGeom>
        </p:spPr>
      </p:pic>
      <p:sp>
        <p:nvSpPr>
          <p:cNvPr id="4" name="Rectangle 2"/>
          <p:cNvSpPr>
            <a:spLocks noGrp="1" noChangeArrowheads="1"/>
          </p:cNvSpPr>
          <p:nvPr>
            <p:ph type="title"/>
          </p:nvPr>
        </p:nvSpPr>
        <p:spPr/>
        <p:txBody>
          <a:bodyPr/>
          <a:lstStyle/>
          <a:p>
            <a:r>
              <a:rPr lang="en-US" dirty="0" smtClean="0"/>
              <a:t>A Ferret with a Rewired Temporal Cortex </a:t>
            </a:r>
            <a:r>
              <a:rPr lang="en-US" sz="2400" dirty="0" smtClean="0"/>
              <a:t>(Figure 4.16)</a:t>
            </a:r>
            <a:endParaRPr lang="en-US" altLang="en-US" sz="2400" dirty="0" smtClean="0"/>
          </a:p>
        </p:txBody>
      </p:sp>
      <p:sp>
        <p:nvSpPr>
          <p:cNvPr id="3" name="TextBox 2"/>
          <p:cNvSpPr txBox="1"/>
          <p:nvPr/>
        </p:nvSpPr>
        <p:spPr>
          <a:xfrm>
            <a:off x="304800" y="2210812"/>
            <a:ext cx="2286000" cy="3046988"/>
          </a:xfrm>
          <a:prstGeom prst="rect">
            <a:avLst/>
          </a:prstGeom>
          <a:noFill/>
          <a:ln>
            <a:solidFill>
              <a:schemeClr val="tx1"/>
            </a:solidFill>
          </a:ln>
        </p:spPr>
        <p:txBody>
          <a:bodyPr wrap="square" rtlCol="0">
            <a:spAutoFit/>
          </a:bodyPr>
          <a:lstStyle/>
          <a:p>
            <a:r>
              <a:rPr lang="en-US" sz="1600" dirty="0"/>
              <a:t>First, the normal (right) hemisphere is trained to respond to a red light by turning to the right. Then, the rewired (left) hemisphere is tested with a red light. The fact that the ferret turns to the right indicates that it regards the stimulus as light, not sound. </a:t>
            </a:r>
          </a:p>
        </p:txBody>
      </p:sp>
      <p:sp>
        <p:nvSpPr>
          <p:cNvPr id="5" name="Slide Number Placeholder 4"/>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87</a:t>
            </a:fld>
            <a:endParaRPr lang="en-US" dirty="0"/>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p:nvPr>
        </p:nvSpPr>
        <p:spPr/>
        <p:txBody>
          <a:bodyPr/>
          <a:lstStyle/>
          <a:p>
            <a:r>
              <a:rPr lang="en-US" sz="2800" dirty="0" smtClean="0">
                <a:solidFill>
                  <a:srgbClr val="00B050"/>
                </a:solidFill>
              </a:rPr>
              <a:t>PBS documentary (Secret Life of the Brain)- </a:t>
            </a:r>
            <a:r>
              <a:rPr lang="en-US" dirty="0" smtClean="0">
                <a:solidFill>
                  <a:srgbClr val="00B050"/>
                </a:solidFill>
              </a:rPr>
              <a:t>“The Baby’s Brain- Wider Than the Sky”</a:t>
            </a:r>
          </a:p>
          <a:p>
            <a:endParaRPr lang="en-US" dirty="0" smtClean="0">
              <a:solidFill>
                <a:srgbClr val="00B050"/>
              </a:solidFill>
            </a:endParaRPr>
          </a:p>
          <a:p>
            <a:r>
              <a:rPr lang="en-US" dirty="0" smtClean="0">
                <a:solidFill>
                  <a:srgbClr val="00B050"/>
                </a:solidFill>
              </a:rPr>
              <a:t>Excerpt from 25:03-29:08</a:t>
            </a:r>
          </a:p>
          <a:p>
            <a:endParaRPr lang="en-US" dirty="0" smtClean="0">
              <a:solidFill>
                <a:srgbClr val="00B050"/>
              </a:solidFill>
            </a:endParaRPr>
          </a:p>
          <a:p>
            <a:r>
              <a:rPr lang="en-US">
                <a:solidFill>
                  <a:srgbClr val="00B050"/>
                </a:solidFill>
              </a:rPr>
              <a:t>This film is available on “Films on Demand” (listed in library databases)- you will need to use your Los Rios log in to access it</a:t>
            </a:r>
            <a:endParaRPr lang="en-US" dirty="0">
              <a:solidFill>
                <a:srgbClr val="00B050"/>
              </a:solidFill>
            </a:endParaRPr>
          </a:p>
        </p:txBody>
      </p:sp>
    </p:spTree>
    <p:extLst>
      <p:ext uri="{BB962C8B-B14F-4D97-AF65-F5344CB8AC3E}">
        <p14:creationId xmlns:p14="http://schemas.microsoft.com/office/powerpoint/2010/main" val="3587985223"/>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nvPr>
        </p:nvSpPr>
        <p:spPr/>
        <p:txBody>
          <a:bodyPr/>
          <a:lstStyle/>
          <a:p>
            <a:r>
              <a:rPr lang="en-US" altLang="en-US" dirty="0"/>
              <a:t>Brain has some ability to reorganize in response to experience</a:t>
            </a:r>
          </a:p>
          <a:p>
            <a:pPr lvl="1"/>
            <a:r>
              <a:rPr lang="en-US" altLang="en-US" dirty="0"/>
              <a:t>Axons &amp; dendrites continue to modify structure &amp; connections throughout lifetime</a:t>
            </a:r>
          </a:p>
          <a:p>
            <a:pPr lvl="1"/>
            <a:r>
              <a:rPr lang="en-US" altLang="en-US" dirty="0"/>
              <a:t>Dendrites continually grow new spines</a:t>
            </a:r>
          </a:p>
          <a:p>
            <a:pPr lvl="1"/>
            <a:endParaRPr lang="en-US" altLang="en-US" dirty="0"/>
          </a:p>
          <a:p>
            <a:r>
              <a:rPr lang="en-US" altLang="en-US" dirty="0"/>
              <a:t>Gain &amp; loss of spines indicates new connections, which relates to learning</a:t>
            </a:r>
          </a:p>
        </p:txBody>
      </p:sp>
      <p:sp>
        <p:nvSpPr>
          <p:cNvPr id="34818" name="Rectangle 2"/>
          <p:cNvSpPr>
            <a:spLocks noGrp="1" noChangeArrowheads="1"/>
          </p:cNvSpPr>
          <p:nvPr>
            <p:ph type="title"/>
          </p:nvPr>
        </p:nvSpPr>
        <p:spPr/>
        <p:txBody>
          <a:bodyPr/>
          <a:lstStyle/>
          <a:p>
            <a:r>
              <a:rPr lang="en-US" altLang="en-US" dirty="0" smtClean="0"/>
              <a:t>Fine-Tuning by Experience</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89</a:t>
            </a:fld>
            <a:endParaRPr lang="en-US"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p:txBody>
          <a:bodyPr/>
          <a:lstStyle/>
          <a:p>
            <a:pPr eaLnBrk="1" hangingPunct="1"/>
            <a:r>
              <a:rPr lang="en-US" altLang="en-US" dirty="0"/>
              <a:t>Proteins determine body development by:</a:t>
            </a:r>
          </a:p>
          <a:p>
            <a:pPr eaLnBrk="1" hangingPunct="1"/>
            <a:endParaRPr lang="en-US" altLang="en-US" sz="2000" dirty="0"/>
          </a:p>
          <a:p>
            <a:pPr lvl="1" eaLnBrk="1" hangingPunct="1">
              <a:buClr>
                <a:schemeClr val="tx1"/>
              </a:buClr>
              <a:buFontTx/>
              <a:buChar char="•"/>
            </a:pPr>
            <a:r>
              <a:rPr lang="en-US" altLang="en-US" sz="3200" dirty="0"/>
              <a:t>Forming part of body’s structure</a:t>
            </a:r>
          </a:p>
          <a:p>
            <a:pPr lvl="1" eaLnBrk="1" hangingPunct="1">
              <a:buClr>
                <a:schemeClr val="tx1"/>
              </a:buClr>
              <a:buFontTx/>
              <a:buChar char="•"/>
            </a:pPr>
            <a:endParaRPr lang="en-US" altLang="en-US" sz="2400" dirty="0"/>
          </a:p>
          <a:p>
            <a:pPr lvl="1" eaLnBrk="1" hangingPunct="1">
              <a:buClr>
                <a:schemeClr val="tx1"/>
              </a:buClr>
              <a:buFontTx/>
              <a:buChar char="•"/>
            </a:pPr>
            <a:r>
              <a:rPr lang="en-US" altLang="en-US" sz="3200" dirty="0"/>
              <a:t>Serving as </a:t>
            </a:r>
            <a:r>
              <a:rPr lang="en-US" altLang="en-US" sz="3200" dirty="0">
                <a:solidFill>
                  <a:srgbClr val="FF0000"/>
                </a:solidFill>
              </a:rPr>
              <a:t>enzymes</a:t>
            </a:r>
            <a:r>
              <a:rPr lang="en-US" altLang="en-US" sz="3200" dirty="0"/>
              <a:t>, biological catalysts that regulate body’s chemical reactions</a:t>
            </a:r>
          </a:p>
        </p:txBody>
      </p:sp>
      <p:sp>
        <p:nvSpPr>
          <p:cNvPr id="18434" name="Rectangle 2"/>
          <p:cNvSpPr>
            <a:spLocks noGrp="1" noChangeArrowheads="1"/>
          </p:cNvSpPr>
          <p:nvPr>
            <p:ph type="title"/>
          </p:nvPr>
        </p:nvSpPr>
        <p:spPr>
          <a:solidFill>
            <a:srgbClr val="FFFF00"/>
          </a:solidFill>
        </p:spPr>
        <p:txBody>
          <a:bodyPr/>
          <a:lstStyle/>
          <a:p>
            <a:r>
              <a:rPr lang="en-US" altLang="en-US" dirty="0" smtClean="0"/>
              <a:t>Mendelian Genetics –Proteins</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9</a:t>
            </a:fld>
            <a:endParaRPr lang="en-US" dirty="0"/>
          </a:p>
        </p:txBody>
      </p:sp>
    </p:spTree>
    <p:extLst>
      <p:ext uri="{BB962C8B-B14F-4D97-AF65-F5344CB8AC3E}">
        <p14:creationId xmlns:p14="http://schemas.microsoft.com/office/powerpoint/2010/main" val="340314523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descr="Two illustrations show dendritic trees of two mouse neurons: first shows an increase in dendritic by 50 micrometer after 32 days, while the second shows a retraction in the dendritic after 30 days. "/>
          <p:cNvGrpSpPr/>
          <p:nvPr/>
        </p:nvGrpSpPr>
        <p:grpSpPr>
          <a:xfrm>
            <a:off x="1676400" y="1447800"/>
            <a:ext cx="5791200" cy="4837832"/>
            <a:chOff x="1676400" y="1606952"/>
            <a:chExt cx="5791200" cy="4837832"/>
          </a:xfrm>
        </p:grpSpPr>
        <p:pic>
          <p:nvPicPr>
            <p:cNvPr id="2" name="Picture 1"/>
            <p:cNvPicPr>
              <a:picLocks noChangeAspect="1"/>
            </p:cNvPicPr>
            <p:nvPr/>
          </p:nvPicPr>
          <p:blipFill>
            <a:blip r:embed="rId3"/>
            <a:stretch>
              <a:fillRect/>
            </a:stretch>
          </p:blipFill>
          <p:spPr>
            <a:xfrm>
              <a:off x="1676400" y="1606952"/>
              <a:ext cx="5791200" cy="4837832"/>
            </a:xfrm>
            <a:prstGeom prst="rect">
              <a:avLst/>
            </a:prstGeom>
          </p:spPr>
        </p:pic>
        <p:sp>
          <p:nvSpPr>
            <p:cNvPr id="3" name="Rectangle 2"/>
            <p:cNvSpPr/>
            <p:nvPr/>
          </p:nvSpPr>
          <p:spPr bwMode="auto">
            <a:xfrm>
              <a:off x="1676400" y="5562600"/>
              <a:ext cx="152400" cy="533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a typeface="ＭＳ Ｐゴシック" pitchFamily="1" charset="-128"/>
              </a:endParaRPr>
            </a:p>
          </p:txBody>
        </p:sp>
      </p:grpSp>
      <p:sp>
        <p:nvSpPr>
          <p:cNvPr id="6" name="Rectangle 2"/>
          <p:cNvSpPr>
            <a:spLocks noGrp="1" noChangeArrowheads="1"/>
          </p:cNvSpPr>
          <p:nvPr>
            <p:ph type="title"/>
          </p:nvPr>
        </p:nvSpPr>
        <p:spPr/>
        <p:txBody>
          <a:bodyPr/>
          <a:lstStyle/>
          <a:p>
            <a:r>
              <a:rPr lang="en-US" dirty="0" smtClean="0"/>
              <a:t>Changes in Dendritic Trees of Two Mouse Neurons </a:t>
            </a:r>
            <a:r>
              <a:rPr lang="en-US" sz="2400" dirty="0" smtClean="0"/>
              <a:t>(Figure 4.17)</a:t>
            </a:r>
            <a:endParaRPr lang="en-US" altLang="en-US" dirty="0" smtClean="0"/>
          </a:p>
        </p:txBody>
      </p:sp>
      <p:sp>
        <p:nvSpPr>
          <p:cNvPr id="5" name="TextBox 4"/>
          <p:cNvSpPr txBox="1"/>
          <p:nvPr/>
        </p:nvSpPr>
        <p:spPr>
          <a:xfrm>
            <a:off x="2667000" y="6248400"/>
            <a:ext cx="6096000" cy="461665"/>
          </a:xfrm>
          <a:prstGeom prst="rect">
            <a:avLst/>
          </a:prstGeom>
          <a:noFill/>
          <a:ln>
            <a:solidFill>
              <a:schemeClr val="tx1"/>
            </a:solidFill>
          </a:ln>
        </p:spPr>
        <p:txBody>
          <a:bodyPr wrap="square" rtlCol="0">
            <a:spAutoFit/>
          </a:bodyPr>
          <a:lstStyle/>
          <a:p>
            <a:r>
              <a:rPr lang="en-US" sz="1600" dirty="0"/>
              <a:t>During a month, some branches elongated and others retracted</a:t>
            </a:r>
            <a:r>
              <a:rPr lang="en-US" dirty="0"/>
              <a:t>.</a:t>
            </a:r>
          </a:p>
        </p:txBody>
      </p:sp>
      <p:sp>
        <p:nvSpPr>
          <p:cNvPr id="7" name="Slide Number Placeholder 6"/>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90</a:t>
            </a:fld>
            <a:endParaRPr lang="en-US" dirty="0"/>
          </a:p>
        </p:txBody>
      </p:sp>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152400" y="1410590"/>
            <a:ext cx="8915400" cy="5295010"/>
          </a:xfrm>
        </p:spPr>
        <p:txBody>
          <a:bodyPr/>
          <a:lstStyle/>
          <a:p>
            <a:r>
              <a:rPr lang="en-US" altLang="en-US" dirty="0"/>
              <a:t>Rats raised in enriched environment</a:t>
            </a:r>
          </a:p>
          <a:p>
            <a:pPr marL="0" indent="0">
              <a:buNone/>
            </a:pPr>
            <a:r>
              <a:rPr lang="en-US" altLang="en-US" dirty="0">
                <a:sym typeface="Wingdings" panose="05000000000000000000" pitchFamily="2" charset="2"/>
              </a:rPr>
              <a:t>	</a:t>
            </a:r>
            <a:r>
              <a:rPr lang="en-US" altLang="en-US" dirty="0"/>
              <a:t> thicker cortex</a:t>
            </a:r>
          </a:p>
          <a:p>
            <a:pPr marL="0" indent="0">
              <a:buNone/>
            </a:pPr>
            <a:r>
              <a:rPr lang="en-US" altLang="en-US" dirty="0">
                <a:sym typeface="Wingdings" panose="05000000000000000000" pitchFamily="2" charset="2"/>
              </a:rPr>
              <a:t>	 </a:t>
            </a:r>
            <a:r>
              <a:rPr lang="en-US" altLang="en-US" dirty="0"/>
              <a:t>increased dendritic branching</a:t>
            </a:r>
          </a:p>
          <a:p>
            <a:pPr marL="0" indent="0">
              <a:buNone/>
            </a:pPr>
            <a:endParaRPr lang="en-US" altLang="en-US" sz="1400" dirty="0"/>
          </a:p>
          <a:p>
            <a:r>
              <a:rPr lang="en-US" altLang="en-US" dirty="0"/>
              <a:t>Measurable expansion of neurons also shown in humans as a function of physical activity</a:t>
            </a:r>
          </a:p>
          <a:p>
            <a:r>
              <a:rPr lang="en-US" altLang="en-US" dirty="0" smtClean="0"/>
              <a:t>(Hippocampus) O</a:t>
            </a:r>
            <a:r>
              <a:rPr lang="en-US" dirty="0" smtClean="0"/>
              <a:t>ld neurons die by apoptosis &amp; new ones form to take their place			 </a:t>
            </a:r>
            <a:r>
              <a:rPr lang="en-US" dirty="0" smtClean="0">
                <a:sym typeface="Wingdings" panose="05000000000000000000" pitchFamily="2" charset="2"/>
              </a:rPr>
              <a:t> </a:t>
            </a:r>
            <a:r>
              <a:rPr lang="en-US" dirty="0" smtClean="0"/>
              <a:t>improved learning and memory</a:t>
            </a:r>
            <a:endParaRPr lang="en-US" altLang="en-US" dirty="0" smtClean="0"/>
          </a:p>
        </p:txBody>
      </p:sp>
      <p:sp>
        <p:nvSpPr>
          <p:cNvPr id="37890" name="Rectangle 2"/>
          <p:cNvSpPr>
            <a:spLocks noGrp="1" noChangeArrowheads="1"/>
          </p:cNvSpPr>
          <p:nvPr>
            <p:ph type="title"/>
          </p:nvPr>
        </p:nvSpPr>
        <p:spPr/>
        <p:txBody>
          <a:bodyPr/>
          <a:lstStyle/>
          <a:p>
            <a:r>
              <a:rPr lang="en-US" dirty="0"/>
              <a:t>Experience and Dendritic Branching</a:t>
            </a:r>
            <a:endParaRPr lang="en-US" altLang="en-US" dirty="0" smtClean="0"/>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91</a:t>
            </a:fld>
            <a:endParaRPr lang="en-US" dirty="0"/>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diagram illustrating the effect of the environment on neurons. Neuron A is from a jewelfish in isolation, and contains fewer branches. Neuron B is from a fish reared with others and has more dendritic branches."/>
          <p:cNvPicPr>
            <a:picLocks noChangeAspect="1"/>
          </p:cNvPicPr>
          <p:nvPr/>
        </p:nvPicPr>
        <p:blipFill>
          <a:blip r:embed="rId3"/>
          <a:stretch>
            <a:fillRect/>
          </a:stretch>
        </p:blipFill>
        <p:spPr>
          <a:xfrm>
            <a:off x="2057400" y="1371600"/>
            <a:ext cx="3028950" cy="5300663"/>
          </a:xfrm>
          <a:prstGeom prst="rect">
            <a:avLst/>
          </a:prstGeom>
        </p:spPr>
      </p:pic>
      <p:sp>
        <p:nvSpPr>
          <p:cNvPr id="4" name="Rectangle 2"/>
          <p:cNvSpPr>
            <a:spLocks noGrp="1" noChangeArrowheads="1"/>
          </p:cNvSpPr>
          <p:nvPr>
            <p:ph type="title"/>
          </p:nvPr>
        </p:nvSpPr>
        <p:spPr/>
        <p:txBody>
          <a:bodyPr/>
          <a:lstStyle/>
          <a:p>
            <a:r>
              <a:rPr lang="en-US" dirty="0" smtClean="0"/>
              <a:t>Effect of a Stimulating Environment </a:t>
            </a:r>
            <a:br>
              <a:rPr lang="en-US" dirty="0" smtClean="0"/>
            </a:br>
            <a:r>
              <a:rPr lang="en-US" sz="2400" dirty="0" smtClean="0"/>
              <a:t>(Figure 4.18)</a:t>
            </a:r>
            <a:endParaRPr lang="en-US" altLang="en-US" dirty="0" smtClean="0"/>
          </a:p>
        </p:txBody>
      </p:sp>
      <p:sp>
        <p:nvSpPr>
          <p:cNvPr id="3" name="TextBox 2"/>
          <p:cNvSpPr txBox="1"/>
          <p:nvPr/>
        </p:nvSpPr>
        <p:spPr>
          <a:xfrm>
            <a:off x="5791200" y="2895600"/>
            <a:ext cx="2598084" cy="1815882"/>
          </a:xfrm>
          <a:prstGeom prst="rect">
            <a:avLst/>
          </a:prstGeom>
          <a:noFill/>
          <a:ln>
            <a:solidFill>
              <a:schemeClr val="tx1"/>
            </a:solidFill>
          </a:ln>
        </p:spPr>
        <p:txBody>
          <a:bodyPr wrap="square" rtlCol="0">
            <a:spAutoFit/>
          </a:bodyPr>
          <a:lstStyle/>
          <a:p>
            <a:pPr>
              <a:buAutoNum type="alphaLcParenBoth"/>
            </a:pPr>
            <a:r>
              <a:rPr lang="en-US" sz="1600" dirty="0" smtClean="0"/>
              <a:t> A </a:t>
            </a:r>
            <a:r>
              <a:rPr lang="en-US" sz="1600" dirty="0"/>
              <a:t>jewelfish reared in isolation develops neurons with fewer branches. </a:t>
            </a:r>
            <a:endParaRPr lang="en-US" sz="1600" dirty="0" smtClean="0"/>
          </a:p>
          <a:p>
            <a:endParaRPr lang="en-US" sz="1600" dirty="0"/>
          </a:p>
          <a:p>
            <a:r>
              <a:rPr lang="en-US" sz="1600" dirty="0" smtClean="0"/>
              <a:t>(</a:t>
            </a:r>
            <a:r>
              <a:rPr lang="en-US" sz="1600" dirty="0"/>
              <a:t>b) A fish reared with others has more dendritic branches. </a:t>
            </a:r>
          </a:p>
        </p:txBody>
      </p:sp>
      <p:sp>
        <p:nvSpPr>
          <p:cNvPr id="5" name="Slide Number Placeholder 4"/>
          <p:cNvSpPr>
            <a:spLocks noGrp="1"/>
          </p:cNvSpPr>
          <p:nvPr>
            <p:ph type="sldNum" sz="quarter" idx="12"/>
          </p:nvPr>
        </p:nvSpPr>
        <p:spPr/>
        <p:txBody>
          <a:bodyPr/>
          <a:lstStyle/>
          <a:p>
            <a:pPr>
              <a:defRPr/>
            </a:pPr>
            <a:fld id="{82FAD20F-7F3B-4310-9FE7-99DF68270456}" type="slidenum">
              <a:rPr lang="en-US" smtClean="0"/>
              <a:pPr>
                <a:defRPr/>
              </a:pPr>
              <a:t>92</a:t>
            </a:fld>
            <a:endParaRPr lang="en-US" dirty="0"/>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1"/>
          </p:nvPr>
        </p:nvSpPr>
        <p:spPr/>
        <p:txBody>
          <a:bodyPr/>
          <a:lstStyle/>
          <a:p>
            <a:r>
              <a:rPr lang="en-US" altLang="en-US" dirty="0"/>
              <a:t>O</a:t>
            </a:r>
            <a:r>
              <a:rPr lang="en-US" altLang="en-US" dirty="0" smtClean="0"/>
              <a:t>nce believed that teaching a child difficult concepts (e.g., Greek, advanced math, etc.)</a:t>
            </a:r>
            <a:r>
              <a:rPr lang="en-US" altLang="en-US" dirty="0" smtClean="0">
                <a:sym typeface="Wingdings" panose="05000000000000000000" pitchFamily="2" charset="2"/>
              </a:rPr>
              <a:t></a:t>
            </a:r>
            <a:r>
              <a:rPr lang="en-US" altLang="en-US" dirty="0" smtClean="0"/>
              <a:t> enhance intelligence in other areas</a:t>
            </a:r>
          </a:p>
          <a:p>
            <a:pPr lvl="1"/>
            <a:r>
              <a:rPr lang="en-US" altLang="en-US" dirty="0" smtClean="0"/>
              <a:t>This concept is known as “far transfer”</a:t>
            </a:r>
          </a:p>
          <a:p>
            <a:pPr lvl="1"/>
            <a:endParaRPr lang="en-US" altLang="en-US" dirty="0" smtClean="0"/>
          </a:p>
          <a:p>
            <a:r>
              <a:rPr lang="en-US" altLang="en-US" dirty="0" smtClean="0"/>
              <a:t>Evidence shows: skills associated with the practiced task transfer, but </a:t>
            </a:r>
            <a:r>
              <a:rPr lang="en-US" altLang="en-US" u="sng" dirty="0" smtClean="0"/>
              <a:t>not</a:t>
            </a:r>
            <a:r>
              <a:rPr lang="en-US" altLang="en-US" dirty="0" smtClean="0"/>
              <a:t> other skills</a:t>
            </a:r>
          </a:p>
          <a:p>
            <a:pPr lvl="1"/>
            <a:r>
              <a:rPr lang="en-US" altLang="en-US" dirty="0" smtClean="0"/>
              <a:t>The brain cannot be “exercised” like a muscle</a:t>
            </a:r>
          </a:p>
        </p:txBody>
      </p:sp>
      <p:sp>
        <p:nvSpPr>
          <p:cNvPr id="38914" name="Title 1"/>
          <p:cNvSpPr>
            <a:spLocks noGrp="1"/>
          </p:cNvSpPr>
          <p:nvPr>
            <p:ph type="title"/>
          </p:nvPr>
        </p:nvSpPr>
        <p:spPr>
          <a:solidFill>
            <a:srgbClr val="FFFF00"/>
          </a:solidFill>
        </p:spPr>
        <p:txBody>
          <a:bodyPr/>
          <a:lstStyle/>
          <a:p>
            <a:r>
              <a:rPr lang="en-US" dirty="0"/>
              <a:t>Experience and Dendritic </a:t>
            </a:r>
            <a:r>
              <a:rPr lang="en-US" dirty="0" smtClean="0"/>
              <a:t>Branching </a:t>
            </a:r>
            <a:r>
              <a:rPr lang="en-US" altLang="en-US" dirty="0" smtClean="0"/>
              <a:t>(cont’d.)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93</a:t>
            </a:fld>
            <a:endParaRPr lang="en-US" dirty="0"/>
          </a:p>
        </p:txBody>
      </p:sp>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lstStyle/>
          <a:p>
            <a:r>
              <a:rPr lang="en-US" dirty="0" smtClean="0"/>
              <a:t>Blind people improve attention to touch and sound, based on practice </a:t>
            </a:r>
          </a:p>
          <a:p>
            <a:pPr lvl="1"/>
            <a:r>
              <a:rPr lang="en-US" dirty="0" smtClean="0"/>
              <a:t>Touch information activated occipital cortex area (ordinarily devoted to vision alone)</a:t>
            </a:r>
          </a:p>
          <a:p>
            <a:pPr marL="457200" lvl="1" indent="0">
              <a:buNone/>
            </a:pPr>
            <a:endParaRPr lang="en-US" dirty="0" smtClean="0"/>
          </a:p>
          <a:p>
            <a:r>
              <a:rPr lang="en-US" altLang="en-US" dirty="0" smtClean="0"/>
              <a:t>Occipital lobe adapts to also process tactile and verbal information</a:t>
            </a:r>
          </a:p>
        </p:txBody>
      </p:sp>
      <p:sp>
        <p:nvSpPr>
          <p:cNvPr id="39938" name="Rectangle 2"/>
          <p:cNvSpPr>
            <a:spLocks noGrp="1" noChangeArrowheads="1"/>
          </p:cNvSpPr>
          <p:nvPr>
            <p:ph type="title"/>
          </p:nvPr>
        </p:nvSpPr>
        <p:spPr>
          <a:solidFill>
            <a:srgbClr val="FFFF00"/>
          </a:solidFill>
        </p:spPr>
        <p:txBody>
          <a:bodyPr/>
          <a:lstStyle/>
          <a:p>
            <a:r>
              <a:rPr lang="en-US" altLang="en-US" dirty="0" smtClean="0"/>
              <a:t>Effects of Special Experiences</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94</a:t>
            </a:fld>
            <a:endParaRPr lang="en-US" dirty="0"/>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p:cNvSpPr>
            <a:spLocks noGrp="1" noChangeArrowheads="1"/>
          </p:cNvSpPr>
          <p:nvPr>
            <p:ph idx="1"/>
          </p:nvPr>
        </p:nvSpPr>
        <p:spPr/>
        <p:txBody>
          <a:bodyPr/>
          <a:lstStyle/>
          <a:p>
            <a:r>
              <a:rPr lang="en-US" dirty="0" smtClean="0"/>
              <a:t>People deaf from an early age become more responsive to touch and vision</a:t>
            </a:r>
          </a:p>
          <a:p>
            <a:endParaRPr lang="en-US" dirty="0" smtClean="0"/>
          </a:p>
          <a:p>
            <a:pPr marL="0" indent="0">
              <a:buNone/>
            </a:pPr>
            <a:r>
              <a:rPr lang="en-US" dirty="0" smtClean="0">
                <a:sym typeface="Wingdings" panose="05000000000000000000" pitchFamily="2" charset="2"/>
              </a:rPr>
              <a:t>	</a:t>
            </a:r>
            <a:r>
              <a:rPr lang="en-US" dirty="0" smtClean="0"/>
              <a:t>Auditory </a:t>
            </a:r>
            <a:r>
              <a:rPr lang="en-US" dirty="0"/>
              <a:t>cortex </a:t>
            </a:r>
            <a:r>
              <a:rPr lang="en-US" dirty="0" smtClean="0"/>
              <a:t>adapts to process 		touch and vision</a:t>
            </a:r>
            <a:endParaRPr lang="en-US" altLang="en-US" dirty="0" smtClean="0"/>
          </a:p>
          <a:p>
            <a:pPr marL="0" indent="0">
              <a:buNone/>
            </a:pPr>
            <a:endParaRPr lang="en-US" altLang="en-US" dirty="0" smtClean="0"/>
          </a:p>
        </p:txBody>
      </p:sp>
      <p:sp>
        <p:nvSpPr>
          <p:cNvPr id="40962" name="Rectangle 2"/>
          <p:cNvSpPr>
            <a:spLocks noGrp="1" noChangeArrowheads="1"/>
          </p:cNvSpPr>
          <p:nvPr>
            <p:ph type="title"/>
          </p:nvPr>
        </p:nvSpPr>
        <p:spPr>
          <a:solidFill>
            <a:srgbClr val="FFFF00"/>
          </a:solidFill>
        </p:spPr>
        <p:txBody>
          <a:bodyPr/>
          <a:lstStyle/>
          <a:p>
            <a:r>
              <a:rPr lang="en-US" dirty="0"/>
              <a:t>Brain </a:t>
            </a:r>
            <a:r>
              <a:rPr lang="en-US" dirty="0" smtClean="0"/>
              <a:t>Adaptations</a:t>
            </a:r>
            <a:endParaRPr lang="en-US" altLang="en-US" dirty="0" smtClean="0"/>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95</a:t>
            </a:fld>
            <a:endParaRPr lang="en-US" dirty="0"/>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p:cNvSpPr>
            <a:spLocks noGrp="1"/>
          </p:cNvSpPr>
          <p:nvPr>
            <p:ph idx="1"/>
          </p:nvPr>
        </p:nvSpPr>
        <p:spPr/>
        <p:txBody>
          <a:bodyPr/>
          <a:lstStyle/>
          <a:p>
            <a:r>
              <a:rPr lang="en-US" altLang="en-US" dirty="0"/>
              <a:t>MRI studies</a:t>
            </a:r>
            <a:r>
              <a:rPr lang="en-US" altLang="en-US" dirty="0" smtClean="0"/>
              <a:t>:</a:t>
            </a:r>
            <a:endParaRPr lang="en-US" altLang="en-US" sz="1400" dirty="0"/>
          </a:p>
          <a:p>
            <a:pPr lvl="1"/>
            <a:r>
              <a:rPr lang="en-US" altLang="en-US" dirty="0"/>
              <a:t>Professional musicians- right temporal lobe is 30% larger than </a:t>
            </a:r>
            <a:r>
              <a:rPr lang="en-US" altLang="en-US" dirty="0" smtClean="0"/>
              <a:t>non-musicians</a:t>
            </a:r>
            <a:endParaRPr lang="en-US" altLang="en-US" sz="1400" dirty="0"/>
          </a:p>
          <a:p>
            <a:pPr lvl="1"/>
            <a:r>
              <a:rPr lang="en-US" altLang="en-US" dirty="0"/>
              <a:t>Professional keyboard players- thicker gray matter in part of brain responsible for hand control and vision </a:t>
            </a:r>
          </a:p>
          <a:p>
            <a:pPr lvl="1"/>
            <a:r>
              <a:rPr lang="en-US" dirty="0" smtClean="0"/>
              <a:t>Results suggest practicing a skill reorganizes brain to maximize performance of that skill</a:t>
            </a:r>
            <a:endParaRPr lang="en-US" altLang="en-US" dirty="0" smtClean="0"/>
          </a:p>
        </p:txBody>
      </p:sp>
      <p:sp>
        <p:nvSpPr>
          <p:cNvPr id="41986" name="Title 1"/>
          <p:cNvSpPr>
            <a:spLocks noGrp="1"/>
          </p:cNvSpPr>
          <p:nvPr>
            <p:ph type="title"/>
          </p:nvPr>
        </p:nvSpPr>
        <p:spPr>
          <a:solidFill>
            <a:srgbClr val="FFFF00"/>
          </a:solidFill>
        </p:spPr>
        <p:txBody>
          <a:bodyPr/>
          <a:lstStyle/>
          <a:p>
            <a:r>
              <a:rPr lang="en-US" altLang="en-US" dirty="0" smtClean="0"/>
              <a:t>Music Training</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96</a:t>
            </a:fld>
            <a:endParaRPr lang="en-US" dirty="0"/>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solidFill>
            <a:srgbClr val="FFFF00"/>
          </a:solidFill>
        </p:spPr>
        <p:txBody>
          <a:bodyPr/>
          <a:lstStyle/>
          <a:p>
            <a:r>
              <a:rPr lang="en-US" dirty="0" smtClean="0"/>
              <a:t>Brain Correlates of Music Practice </a:t>
            </a:r>
            <a:r>
              <a:rPr lang="en-US" sz="2400" dirty="0" smtClean="0"/>
              <a:t>(Figure 4.19)</a:t>
            </a:r>
            <a:endParaRPr lang="en-US" dirty="0"/>
          </a:p>
        </p:txBody>
      </p:sp>
      <p:pic>
        <p:nvPicPr>
          <p:cNvPr id="11" name="Picture 10" descr="An illustration shows areas marked in red and yellow on the right and left hemispheres of the brain. The areas marked in red on the right hemisphere are inferior visual cortex (vision, such as reading music), and precentral and postcentral gyri (Body sensations and motor control, including fingers), and on the left hemisphere is left inferior frontal gyrus. The areas marked in yellow are precentral and postcentral gyri (Body sensations and motor control, including fingers) on both left and right hemisphere and inferior visual cortex (vision, such as reading music) on left hemisphere. "/>
          <p:cNvPicPr>
            <a:picLocks noChangeAspect="1"/>
          </p:cNvPicPr>
          <p:nvPr/>
        </p:nvPicPr>
        <p:blipFill>
          <a:blip r:embed="rId3"/>
          <a:stretch>
            <a:fillRect/>
          </a:stretch>
        </p:blipFill>
        <p:spPr>
          <a:xfrm>
            <a:off x="228600" y="1447800"/>
            <a:ext cx="6487974" cy="5029200"/>
          </a:xfrm>
          <a:prstGeom prst="rect">
            <a:avLst/>
          </a:prstGeom>
        </p:spPr>
      </p:pic>
      <p:sp>
        <p:nvSpPr>
          <p:cNvPr id="2" name="TextBox 1"/>
          <p:cNvSpPr txBox="1"/>
          <p:nvPr/>
        </p:nvSpPr>
        <p:spPr>
          <a:xfrm>
            <a:off x="6781800" y="2175570"/>
            <a:ext cx="2133600" cy="3539430"/>
          </a:xfrm>
          <a:prstGeom prst="rect">
            <a:avLst/>
          </a:prstGeom>
          <a:noFill/>
          <a:ln>
            <a:solidFill>
              <a:schemeClr val="tx1"/>
            </a:solidFill>
          </a:ln>
        </p:spPr>
        <p:txBody>
          <a:bodyPr wrap="square" rtlCol="0">
            <a:spAutoFit/>
          </a:bodyPr>
          <a:lstStyle/>
          <a:p>
            <a:r>
              <a:rPr lang="en-US" sz="1600" dirty="0"/>
              <a:t>Areas marked in red showed thicker gray matter among professional keyboard players than in amateurs and thicker among amateurs than in </a:t>
            </a:r>
            <a:r>
              <a:rPr lang="en-US" sz="1600" dirty="0" err="1"/>
              <a:t>nonmusicians</a:t>
            </a:r>
            <a:r>
              <a:rPr lang="en-US" sz="1600" dirty="0"/>
              <a:t>. Areas marked in yellow showed even stronger differences in that same direction. </a:t>
            </a:r>
          </a:p>
        </p:txBody>
      </p:sp>
      <p:sp>
        <p:nvSpPr>
          <p:cNvPr id="3" name="Slide Number Placeholder 2"/>
          <p:cNvSpPr>
            <a:spLocks noGrp="1"/>
          </p:cNvSpPr>
          <p:nvPr>
            <p:ph type="sldNum" sz="quarter" idx="12"/>
          </p:nvPr>
        </p:nvSpPr>
        <p:spPr/>
        <p:txBody>
          <a:bodyPr/>
          <a:lstStyle/>
          <a:p>
            <a:pPr>
              <a:defRPr/>
            </a:pPr>
            <a:fld id="{82FAD20F-7F3B-4310-9FE7-99DF68270456}" type="slidenum">
              <a:rPr lang="en-US" smtClean="0"/>
              <a:pPr>
                <a:defRPr/>
              </a:pPr>
              <a:t>97</a:t>
            </a:fld>
            <a:endParaRPr lang="en-US" dirty="0"/>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p:txBody>
          <a:bodyPr/>
          <a:lstStyle/>
          <a:p>
            <a:r>
              <a:rPr lang="en-US" dirty="0" smtClean="0"/>
              <a:t>Adult experiences can also modify brain anatomy</a:t>
            </a:r>
          </a:p>
          <a:p>
            <a:r>
              <a:rPr lang="en-US" altLang="en-US" dirty="0" smtClean="0"/>
              <a:t>However, research is needed to determine whether the effects are strong enough to be observed with MRI or similar technology</a:t>
            </a:r>
          </a:p>
        </p:txBody>
      </p:sp>
      <p:sp>
        <p:nvSpPr>
          <p:cNvPr id="44034" name="Rectangle 2"/>
          <p:cNvSpPr>
            <a:spLocks noGrp="1" noChangeArrowheads="1"/>
          </p:cNvSpPr>
          <p:nvPr>
            <p:ph type="title"/>
          </p:nvPr>
        </p:nvSpPr>
        <p:spPr>
          <a:solidFill>
            <a:srgbClr val="FFFF00"/>
          </a:solidFill>
        </p:spPr>
        <p:txBody>
          <a:bodyPr/>
          <a:lstStyle/>
          <a:p>
            <a:r>
              <a:rPr lang="en-US" altLang="en-US" dirty="0" smtClean="0"/>
              <a:t>Special Training in Adulthood</a:t>
            </a:r>
          </a:p>
        </p:txBody>
      </p:sp>
      <p:sp>
        <p:nvSpPr>
          <p:cNvPr id="2" name="Slide Number Placeholder 1"/>
          <p:cNvSpPr>
            <a:spLocks noGrp="1"/>
          </p:cNvSpPr>
          <p:nvPr>
            <p:ph type="sldNum" sz="quarter" idx="12"/>
          </p:nvPr>
        </p:nvSpPr>
        <p:spPr/>
        <p:txBody>
          <a:bodyPr/>
          <a:lstStyle/>
          <a:p>
            <a:pPr>
              <a:defRPr/>
            </a:pPr>
            <a:fld id="{82FAD20F-7F3B-4310-9FE7-99DF68270456}" type="slidenum">
              <a:rPr lang="en-US" smtClean="0"/>
              <a:pPr>
                <a:defRPr/>
              </a:pPr>
              <a:t>98</a:t>
            </a:fld>
            <a:endParaRPr lang="en-US" dirty="0"/>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31009_05_u07">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74080" y="2057400"/>
            <a:ext cx="3017520" cy="4599236"/>
          </a:xfrm>
          <a:prstGeom prst="rect">
            <a:avLst/>
          </a:prstGeom>
          <a:noFill/>
          <a:extLst>
            <a:ext uri="{909E8E84-426E-40DD-AFC4-6F175D3DCCD1}">
              <a14:hiddenFill xmlns:a14="http://schemas.microsoft.com/office/drawing/2010/main">
                <a:solidFill>
                  <a:srgbClr val="FFFFFF"/>
                </a:solidFill>
              </a14:hiddenFill>
            </a:ext>
          </a:extLst>
        </p:spPr>
      </p:pic>
      <p:sp>
        <p:nvSpPr>
          <p:cNvPr id="45059" name="Rectangle 3"/>
          <p:cNvSpPr>
            <a:spLocks noGrp="1" noChangeArrowheads="1"/>
          </p:cNvSpPr>
          <p:nvPr>
            <p:ph idx="1"/>
          </p:nvPr>
        </p:nvSpPr>
        <p:spPr>
          <a:xfrm>
            <a:off x="152400" y="1410590"/>
            <a:ext cx="8229600" cy="5295010"/>
          </a:xfrm>
        </p:spPr>
        <p:txBody>
          <a:bodyPr/>
          <a:lstStyle/>
          <a:p>
            <a:r>
              <a:rPr lang="en-US" altLang="en-US" dirty="0">
                <a:solidFill>
                  <a:srgbClr val="FF0000"/>
                </a:solidFill>
              </a:rPr>
              <a:t>Focal hand dystonia</a:t>
            </a:r>
            <a:r>
              <a:rPr lang="en-US" altLang="en-US" dirty="0"/>
              <a:t> or “musicians cramp”-condition where brain</a:t>
            </a:r>
          </a:p>
          <a:p>
            <a:pPr marL="0" indent="0">
              <a:spcBef>
                <a:spcPts val="0"/>
              </a:spcBef>
              <a:buNone/>
            </a:pPr>
            <a:r>
              <a:rPr lang="en-US" altLang="en-US" dirty="0"/>
              <a:t>    reorganization goes too </a:t>
            </a:r>
            <a:r>
              <a:rPr lang="en-US" altLang="en-US" dirty="0" smtClean="0"/>
              <a:t>far</a:t>
            </a:r>
            <a:endParaRPr lang="en-US" altLang="en-US" dirty="0"/>
          </a:p>
          <a:p>
            <a:pPr lvl="1"/>
            <a:r>
              <a:rPr lang="en-US" altLang="en-US" dirty="0"/>
              <a:t>Fingers of those who practice</a:t>
            </a:r>
          </a:p>
          <a:p>
            <a:pPr marL="457200" lvl="1" indent="0">
              <a:buNone/>
            </a:pPr>
            <a:r>
              <a:rPr lang="en-US" altLang="en-US" dirty="0"/>
              <a:t>   extensively become clumsy,</a:t>
            </a:r>
          </a:p>
          <a:p>
            <a:pPr marL="457200" lvl="1" indent="0">
              <a:buNone/>
            </a:pPr>
            <a:r>
              <a:rPr lang="en-US" altLang="en-US" dirty="0"/>
              <a:t>   fatigue easily, and </a:t>
            </a:r>
          </a:p>
          <a:p>
            <a:pPr marL="457200" lvl="1" indent="0">
              <a:buNone/>
            </a:pPr>
            <a:r>
              <a:rPr lang="en-US" altLang="en-US" dirty="0"/>
              <a:t>   make involuntary </a:t>
            </a:r>
            <a:r>
              <a:rPr lang="en-US" altLang="en-US" dirty="0" smtClean="0"/>
              <a:t>movements</a:t>
            </a:r>
            <a:endParaRPr lang="en-US" altLang="en-US" sz="2000" dirty="0"/>
          </a:p>
          <a:p>
            <a:pPr marL="0" lvl="1" indent="0">
              <a:spcBef>
                <a:spcPts val="0"/>
              </a:spcBef>
              <a:buNone/>
            </a:pPr>
            <a:endParaRPr lang="en-US" sz="1200" dirty="0" smtClean="0"/>
          </a:p>
          <a:p>
            <a:pPr marL="0" lvl="1" indent="0">
              <a:spcBef>
                <a:spcPts val="0"/>
              </a:spcBef>
              <a:buNone/>
            </a:pPr>
            <a:r>
              <a:rPr lang="en-US" sz="2000" dirty="0" smtClean="0"/>
              <a:t>Someone </a:t>
            </a:r>
            <a:r>
              <a:rPr lang="en-US" sz="2000" dirty="0"/>
              <a:t>with musician’s cramp or </a:t>
            </a:r>
            <a:r>
              <a:rPr lang="en-US" sz="2000" dirty="0" smtClean="0"/>
              <a:t>writer’s cramp</a:t>
            </a:r>
          </a:p>
          <a:p>
            <a:pPr marL="0" lvl="1" indent="0">
              <a:spcBef>
                <a:spcPts val="0"/>
              </a:spcBef>
              <a:buNone/>
            </a:pPr>
            <a:r>
              <a:rPr lang="en-US" sz="2000" dirty="0" smtClean="0"/>
              <a:t> </a:t>
            </a:r>
            <a:r>
              <a:rPr lang="en-US" sz="2000" dirty="0"/>
              <a:t>has difficulty moving one </a:t>
            </a:r>
            <a:r>
              <a:rPr lang="en-US" sz="2000" dirty="0" smtClean="0"/>
              <a:t>finger independently</a:t>
            </a:r>
          </a:p>
          <a:p>
            <a:pPr marL="0" lvl="1" indent="0">
              <a:spcBef>
                <a:spcPts val="0"/>
              </a:spcBef>
              <a:buNone/>
            </a:pPr>
            <a:r>
              <a:rPr lang="en-US" sz="2000" dirty="0" smtClean="0"/>
              <a:t> </a:t>
            </a:r>
            <a:r>
              <a:rPr lang="en-US" sz="2000" dirty="0"/>
              <a:t>of others. One or </a:t>
            </a:r>
            <a:r>
              <a:rPr lang="en-US" sz="2000" dirty="0" smtClean="0"/>
              <a:t>more fingers </a:t>
            </a:r>
            <a:r>
              <a:rPr lang="en-US" sz="2000" dirty="0"/>
              <a:t>may twitch or </a:t>
            </a:r>
            <a:r>
              <a:rPr lang="en-US" sz="2000" dirty="0" smtClean="0"/>
              <a:t>go</a:t>
            </a:r>
          </a:p>
          <a:p>
            <a:pPr marL="0" lvl="1" indent="0">
              <a:spcBef>
                <a:spcPts val="0"/>
              </a:spcBef>
              <a:buNone/>
            </a:pPr>
            <a:r>
              <a:rPr lang="en-US" sz="2000" dirty="0" smtClean="0"/>
              <a:t> </a:t>
            </a:r>
            <a:r>
              <a:rPr lang="en-US" sz="2000" dirty="0"/>
              <a:t>into a </a:t>
            </a:r>
            <a:r>
              <a:rPr lang="en-US" sz="2000" dirty="0" smtClean="0"/>
              <a:t>constant contraction</a:t>
            </a:r>
            <a:r>
              <a:rPr lang="en-US" sz="2000" dirty="0"/>
              <a:t>.</a:t>
            </a:r>
            <a:endParaRPr lang="en-US" altLang="en-US" sz="2000" dirty="0" smtClean="0"/>
          </a:p>
        </p:txBody>
      </p:sp>
      <p:sp>
        <p:nvSpPr>
          <p:cNvPr id="45058" name="Rectangle 2"/>
          <p:cNvSpPr>
            <a:spLocks noGrp="1" noChangeArrowheads="1"/>
          </p:cNvSpPr>
          <p:nvPr>
            <p:ph type="title"/>
          </p:nvPr>
        </p:nvSpPr>
        <p:spPr>
          <a:solidFill>
            <a:srgbClr val="FFFF00"/>
          </a:solidFill>
        </p:spPr>
        <p:txBody>
          <a:bodyPr/>
          <a:lstStyle/>
          <a:p>
            <a:r>
              <a:rPr lang="en-US" altLang="en-US" dirty="0" smtClean="0"/>
              <a:t>When Brain Reorganization Goes Too Far</a:t>
            </a:r>
          </a:p>
        </p:txBody>
      </p:sp>
      <p:sp>
        <p:nvSpPr>
          <p:cNvPr id="2" name="Slide Number Placeholder 1"/>
          <p:cNvSpPr>
            <a:spLocks noGrp="1"/>
          </p:cNvSpPr>
          <p:nvPr>
            <p:ph type="sldNum" sz="quarter" idx="12"/>
          </p:nvPr>
        </p:nvSpPr>
        <p:spPr>
          <a:xfrm>
            <a:off x="7010400" y="6492875"/>
            <a:ext cx="2133600" cy="365125"/>
          </a:xfrm>
        </p:spPr>
        <p:txBody>
          <a:bodyPr/>
          <a:lstStyle/>
          <a:p>
            <a:pPr>
              <a:defRPr/>
            </a:pPr>
            <a:fld id="{82FAD20F-7F3B-4310-9FE7-99DF68270456}" type="slidenum">
              <a:rPr lang="en-US" smtClean="0"/>
              <a:pPr>
                <a:defRPr/>
              </a:pPr>
              <a:t>99</a:t>
            </a:fld>
            <a:endParaRPr lang="en-US" dirty="0"/>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PTVERSION" val="XP"/>
</p:tagLst>
</file>

<file path=ppt/theme/theme1.xml><?xml version="1.0" encoding="utf-8"?>
<a:theme xmlns:a="http://schemas.openxmlformats.org/drawingml/2006/main" name="4_Office Theme">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2230</TotalTime>
  <Words>6126</Words>
  <Application>Microsoft Office PowerPoint</Application>
  <PresentationFormat>On-screen Show (4:3)</PresentationFormat>
  <Paragraphs>1027</Paragraphs>
  <Slides>131</Slides>
  <Notes>117</Notes>
  <HiddenSlides>0</HiddenSlides>
  <MMClips>0</MMClips>
  <ScaleCrop>false</ScaleCrop>
  <HeadingPairs>
    <vt:vector size="4" baseType="variant">
      <vt:variant>
        <vt:lpstr>Theme</vt:lpstr>
      </vt:variant>
      <vt:variant>
        <vt:i4>1</vt:i4>
      </vt:variant>
      <vt:variant>
        <vt:lpstr>Slide Titles</vt:lpstr>
      </vt:variant>
      <vt:variant>
        <vt:i4>131</vt:i4>
      </vt:variant>
    </vt:vector>
  </HeadingPairs>
  <TitlesOfParts>
    <vt:vector size="132" baseType="lpstr">
      <vt:lpstr>4_Office Theme</vt:lpstr>
      <vt:lpstr>Biological Psychology </vt:lpstr>
      <vt:lpstr>The brain of a one-year old</vt:lpstr>
      <vt:lpstr>4.1 Genetics and Evolution of Behavior</vt:lpstr>
      <vt:lpstr>Genetics and Behavior</vt:lpstr>
      <vt:lpstr>A Genetics Contribution to Facial Expression</vt:lpstr>
      <vt:lpstr>Mendelian Genetics</vt:lpstr>
      <vt:lpstr>Mendelian Genetics – DNA and RNA </vt:lpstr>
      <vt:lpstr>Mendelian Genetics – DNA and RNA (cont’d.) </vt:lpstr>
      <vt:lpstr>Mendelian Genetics –Proteins</vt:lpstr>
      <vt:lpstr>How DNA Controls the Development of an Organism (Figure 4.2)</vt:lpstr>
      <vt:lpstr>Mendelian Genetics – Heterozygous and Homozygous Genes</vt:lpstr>
      <vt:lpstr>Mendelian Genetics – Dominant and Recessive Genes (1 of 2)</vt:lpstr>
      <vt:lpstr>Mendelian Genetics – Dominant and Recessive Genes (2 of 2)</vt:lpstr>
      <vt:lpstr>Four Equally Likely Outcomes of a Mating Between Heterozygous Tasters (Figure 4.3)</vt:lpstr>
      <vt:lpstr>Mendelian Genetics – Gene Expression</vt:lpstr>
      <vt:lpstr>Mendelian Genetics – X and Y  </vt:lpstr>
      <vt:lpstr>Mendelian Genetics – X and Y (cont’d.)  </vt:lpstr>
      <vt:lpstr>Male and Female Karyotypes</vt:lpstr>
      <vt:lpstr>Types of Genes</vt:lpstr>
      <vt:lpstr>Mendelian Genetics – Sex-Linked and Sex-Limited Genes</vt:lpstr>
      <vt:lpstr>Red-green color deficiency, a sex-linked gene (Figure 4.4)</vt:lpstr>
      <vt:lpstr>Genetic Changes</vt:lpstr>
      <vt:lpstr>Epigenetics</vt:lpstr>
      <vt:lpstr>Activation of Certain Genes</vt:lpstr>
      <vt:lpstr>Epigenetic Effects</vt:lpstr>
      <vt:lpstr>Heritability</vt:lpstr>
      <vt:lpstr>Heredity and Environment (1 of 2)</vt:lpstr>
      <vt:lpstr>Heredity and Environment (2 of 2) </vt:lpstr>
      <vt:lpstr>“Twins” power point links…</vt:lpstr>
      <vt:lpstr>Environmental Modification</vt:lpstr>
      <vt:lpstr>How Genes Affect Behavior</vt:lpstr>
      <vt:lpstr>The Evolution of Behavior (1 of 2)</vt:lpstr>
      <vt:lpstr>The Evolution of Behavior (2 of 2)</vt:lpstr>
      <vt:lpstr>How Did Some Species Evolve? (Figure not in 12th/13th edition)</vt:lpstr>
      <vt:lpstr>How Do Species Evolve?</vt:lpstr>
      <vt:lpstr>Artificial Selection</vt:lpstr>
      <vt:lpstr>Common Misconceptions about Evolution</vt:lpstr>
      <vt:lpstr>Have humans stopped evolving?</vt:lpstr>
      <vt:lpstr>Does “evolution” mean “improvement”?</vt:lpstr>
      <vt:lpstr>Brain Evolution</vt:lpstr>
      <vt:lpstr>Evolutionary Psychology</vt:lpstr>
      <vt:lpstr>A frightened cat with erect hairs</vt:lpstr>
      <vt:lpstr>Grasp Reflex in Human and Monkey Infants</vt:lpstr>
      <vt:lpstr>Behavior and Natural Selection</vt:lpstr>
      <vt:lpstr>Sentinel Behavior: Altruistic or Not?</vt:lpstr>
      <vt:lpstr>Group and Kin Selection</vt:lpstr>
      <vt:lpstr>How does a “bad” trait persist? “Heterozygote advantage”</vt:lpstr>
      <vt:lpstr>Group and Kin Selection (cont.’d)</vt:lpstr>
      <vt:lpstr>Reciprocal Altruism</vt:lpstr>
      <vt:lpstr>4.2 Development of the Brain</vt:lpstr>
      <vt:lpstr>Maturation of the Vertebrate Brain</vt:lpstr>
      <vt:lpstr>Early Development of the Human Central Nervous System (Figure 4.9)</vt:lpstr>
      <vt:lpstr>PowerPoint Presentation</vt:lpstr>
      <vt:lpstr>Cerebrospinal Fluid</vt:lpstr>
      <vt:lpstr>Brain Weight</vt:lpstr>
      <vt:lpstr>The Development of Neurons</vt:lpstr>
      <vt:lpstr>1. Proliferation</vt:lpstr>
      <vt:lpstr>2. Migration</vt:lpstr>
      <vt:lpstr>3. Differentiation</vt:lpstr>
      <vt:lpstr>4. Myelination</vt:lpstr>
      <vt:lpstr>  CNS: oligodendrocyte   PNS: Schwann cell</vt:lpstr>
      <vt:lpstr>5. Synaptogenesis</vt:lpstr>
      <vt:lpstr>New Neurons Later in Life</vt:lpstr>
      <vt:lpstr>New Neurons Later in Life (cont’d.)</vt:lpstr>
      <vt:lpstr>The Life Span of Neurons</vt:lpstr>
      <vt:lpstr> Pathfinding by Axons</vt:lpstr>
      <vt:lpstr>Specificity of Axon Connections- First, Sperry showed that cutting the optic nerve led to growth of the nerve back to the correct location</vt:lpstr>
      <vt:lpstr>Nerve Connections in Newts- Then, he showed that nerves grew back to original targets when eye was turned upside down</vt:lpstr>
      <vt:lpstr>Pathfinding by Axons (cont’d.)</vt:lpstr>
      <vt:lpstr>Chemical Gradients</vt:lpstr>
      <vt:lpstr>Cengage animation:   Specificity of axon connections</vt:lpstr>
      <vt:lpstr>Competition among Axons as a General Principle</vt:lpstr>
      <vt:lpstr>Neural Darwinism</vt:lpstr>
      <vt:lpstr>Carla Shatz (personal communication with textbook author)</vt:lpstr>
      <vt:lpstr>Determinants of Neuronal Survival</vt:lpstr>
      <vt:lpstr>Determinants of Neuronal Survival (cont’d.)</vt:lpstr>
      <vt:lpstr>PowerPoint Presentation</vt:lpstr>
      <vt:lpstr>Neurotropins</vt:lpstr>
      <vt:lpstr>Neuronal Death</vt:lpstr>
      <vt:lpstr>Cengage CD video:   Brain development</vt:lpstr>
      <vt:lpstr>The Vulnerable Developing Brain</vt:lpstr>
      <vt:lpstr>Fetal Alcohol Syndrome</vt:lpstr>
      <vt:lpstr>Fetal Alcohol Syndrome (cont’d.) (Figure not in 12th edition)</vt:lpstr>
      <vt:lpstr>Fetal Alcohol Syndrome (cont’d.)</vt:lpstr>
      <vt:lpstr>Cortical Thinning as a Result of Prenatal Alcohol Exposure</vt:lpstr>
      <vt:lpstr>Differentiation of the Cortex</vt:lpstr>
      <vt:lpstr>A Ferret with a Rewired Temporal Cortex (Figure 4.16)</vt:lpstr>
      <vt:lpstr>PowerPoint Presentation</vt:lpstr>
      <vt:lpstr>Fine-Tuning by Experience</vt:lpstr>
      <vt:lpstr>Changes in Dendritic Trees of Two Mouse Neurons (Figure 4.17)</vt:lpstr>
      <vt:lpstr>Experience and Dendritic Branching</vt:lpstr>
      <vt:lpstr>Effect of a Stimulating Environment  (Figure 4.18)</vt:lpstr>
      <vt:lpstr>Experience and Dendritic Branching (cont’d.)</vt:lpstr>
      <vt:lpstr>Effects of Special Experiences</vt:lpstr>
      <vt:lpstr>Brain Adaptations</vt:lpstr>
      <vt:lpstr>Music Training</vt:lpstr>
      <vt:lpstr>Brain Correlates of Music Practice (Figure 4.19)</vt:lpstr>
      <vt:lpstr>Special Training in Adulthood</vt:lpstr>
      <vt:lpstr>When Brain Reorganization Goes Too Far</vt:lpstr>
      <vt:lpstr>PowerPoint Presentation</vt:lpstr>
      <vt:lpstr>PowerPoint Presentation</vt:lpstr>
      <vt:lpstr>Brain Development and Behavioral Development (cont’d.)</vt:lpstr>
      <vt:lpstr>Changes in Attitudes toward Risky Behaviors</vt:lpstr>
      <vt:lpstr>Adolescent (mis)judgment  (no longer in 13th edition)</vt:lpstr>
      <vt:lpstr>Brain Development and Old Age</vt:lpstr>
      <vt:lpstr>4.3 Plasticity after Brain Damage </vt:lpstr>
      <vt:lpstr>Cengage video: Brain regrowth</vt:lpstr>
      <vt:lpstr>Brain Damage and Short-Term Recovery</vt:lpstr>
      <vt:lpstr>Brain Damage and Short-Term Recovery (cont’d.)</vt:lpstr>
      <vt:lpstr>Three Examples of Damaged Human Brains (Figure 4.21)</vt:lpstr>
      <vt:lpstr>Types of Strokes</vt:lpstr>
      <vt:lpstr>Effects of Strokes</vt:lpstr>
      <vt:lpstr>Effects of Strokes (cont’d.)</vt:lpstr>
      <vt:lpstr>Immediate Treatments for Stroke</vt:lpstr>
      <vt:lpstr>Immediate Treatments for Stroke (cont’d.)</vt:lpstr>
      <vt:lpstr>Immediate Treatments for Stroke (cont’d.)</vt:lpstr>
      <vt:lpstr>PowerPoint Presentation</vt:lpstr>
      <vt:lpstr>Later Mechanisms of Recovery from Brain Damage</vt:lpstr>
      <vt:lpstr>Later Mechanisms of Recovery (cont’d.)</vt:lpstr>
      <vt:lpstr>(Figure not in 12th/13th edition)</vt:lpstr>
      <vt:lpstr>Regrowth of Axons</vt:lpstr>
      <vt:lpstr>Axon Sprouting</vt:lpstr>
      <vt:lpstr>Collateral Sprouting (Figure 4.23)  A surviving axon grows a new branch to replace the synapses left vacant by a damaged axon. </vt:lpstr>
      <vt:lpstr>PowerPoint Presentation</vt:lpstr>
      <vt:lpstr>Denervation Supersensitivity</vt:lpstr>
      <vt:lpstr>Reorganized Sensory Representations and the Phantom Limb</vt:lpstr>
      <vt:lpstr>Somatosensory Cortex of a Monkey after a Finger Amputation (Figure 4.24)</vt:lpstr>
      <vt:lpstr>Sources of Phantom Sensation (Figure 4.24)</vt:lpstr>
      <vt:lpstr>Cengage animation:   Phantom Limb</vt:lpstr>
      <vt:lpstr>Learned Adjustments in Behavior</vt:lpstr>
      <vt:lpstr>Cross-Section Through the Spinal Cord (Figure 4.26)</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meguma</dc:creator>
  <cp:lastModifiedBy>Nome</cp:lastModifiedBy>
  <cp:revision>180</cp:revision>
  <dcterms:created xsi:type="dcterms:W3CDTF">2005-08-22T19:57:47Z</dcterms:created>
  <dcterms:modified xsi:type="dcterms:W3CDTF">2019-02-21T07:31:27Z</dcterms:modified>
</cp:coreProperties>
</file>